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7" r:id="rId2"/>
    <p:sldId id="263" r:id="rId3"/>
    <p:sldId id="260" r:id="rId4"/>
    <p:sldId id="262" r:id="rId5"/>
    <p:sldId id="261" r:id="rId6"/>
  </p:sldIdLst>
  <p:sldSz cx="14400213" cy="32399288"/>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04" userDrawn="1">
          <p15:clr>
            <a:srgbClr val="A4A3A4"/>
          </p15:clr>
        </p15:guide>
        <p15:guide id="2" pos="45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D7EE"/>
    <a:srgbClr val="D0E3F3"/>
    <a:srgbClr val="FAA6A6"/>
    <a:srgbClr val="F26421"/>
    <a:srgbClr val="F49C70"/>
    <a:srgbClr val="3D5FAC"/>
    <a:srgbClr val="4F6BB2"/>
    <a:srgbClr val="1C4B7F"/>
    <a:srgbClr val="1D4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48504"/>
  </p:normalViewPr>
  <p:slideViewPr>
    <p:cSldViewPr snapToGrid="0">
      <p:cViewPr varScale="1">
        <p:scale>
          <a:sx n="23" d="100"/>
          <a:sy n="23" d="100"/>
        </p:scale>
        <p:origin x="3876" y="84"/>
      </p:cViewPr>
      <p:guideLst>
        <p:guide orient="horz" pos="10204"/>
        <p:guide pos="45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8F33158A-D4AC-B347-9952-4F7A60F25743}" type="datetimeFigureOut">
              <a:rPr lang="en-US" smtClean="0"/>
              <a:t>8/2/2024</a:t>
            </a:fld>
            <a:endParaRPr lang="en-US"/>
          </a:p>
        </p:txBody>
      </p:sp>
      <p:sp>
        <p:nvSpPr>
          <p:cNvPr id="4" name="Slide Image Placeholder 3"/>
          <p:cNvSpPr>
            <a:spLocks noGrp="1" noRot="1" noChangeAspect="1"/>
          </p:cNvSpPr>
          <p:nvPr>
            <p:ph type="sldImg" idx="2"/>
          </p:nvPr>
        </p:nvSpPr>
        <p:spPr>
          <a:xfrm>
            <a:off x="2784475" y="1279525"/>
            <a:ext cx="153670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6C89ABA-022D-6C49-8BE0-690314196573}" type="slidenum">
              <a:rPr lang="en-US" smtClean="0"/>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2024/8/2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685516C-D9D5-049B-33A2-B4218E03FE1F}"/>
              </a:ext>
            </a:extLst>
          </p:cNvPr>
          <p:cNvSpPr/>
          <p:nvPr userDrawn="1"/>
        </p:nvSpPr>
        <p:spPr>
          <a:xfrm>
            <a:off x="80715" y="51504"/>
            <a:ext cx="14279587" cy="1583702"/>
          </a:xfrm>
          <a:prstGeom prst="roundRect">
            <a:avLst>
              <a:gd name="adj"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pic>
        <p:nvPicPr>
          <p:cNvPr id="10" name="Picture 9" descr="A close up of a sign&#10;&#10;Description automatically generated">
            <a:extLst>
              <a:ext uri="{FF2B5EF4-FFF2-40B4-BE49-F238E27FC236}">
                <a16:creationId xmlns:a16="http://schemas.microsoft.com/office/drawing/2014/main" id="{C06375B1-7FF6-F6D7-52A0-96A08D9510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11" y="32998"/>
            <a:ext cx="1648301" cy="1583702"/>
          </a:xfrm>
          <a:prstGeom prst="rect">
            <a:avLst/>
          </a:prstGeom>
        </p:spPr>
      </p:pic>
      <p:sp>
        <p:nvSpPr>
          <p:cNvPr id="15" name="Rectangle 2">
            <a:extLst>
              <a:ext uri="{FF2B5EF4-FFF2-40B4-BE49-F238E27FC236}">
                <a16:creationId xmlns:a16="http://schemas.microsoft.com/office/drawing/2014/main" id="{2674DB8C-3CD6-BEBD-1E4B-6B8E4DC741D0}"/>
              </a:ext>
            </a:extLst>
          </p:cNvPr>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16" name="Rectangle 6">
            <a:extLst>
              <a:ext uri="{FF2B5EF4-FFF2-40B4-BE49-F238E27FC236}">
                <a16:creationId xmlns:a16="http://schemas.microsoft.com/office/drawing/2014/main" id="{27C11F04-14C1-105F-498E-073639076A1F}"/>
              </a:ext>
            </a:extLst>
          </p:cNvPr>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4CD37B63-7A08-D38C-8EB7-C782F7FDAE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7511" y="124033"/>
            <a:ext cx="3254527" cy="1583702"/>
          </a:xfrm>
          <a:prstGeom prst="rect">
            <a:avLst/>
          </a:prstGeom>
          <a:effectLst>
            <a:outerShdw blurRad="50800" dist="50800" dir="5400000" algn="ctr" rotWithShape="0">
              <a:srgbClr val="000000">
                <a:alpha val="0"/>
              </a:srgbClr>
            </a:outerShdw>
          </a:effectLst>
        </p:spPr>
      </p:pic>
      <p:sp>
        <p:nvSpPr>
          <p:cNvPr id="32" name="Rectangle: Rounded Corners 31">
            <a:extLst>
              <a:ext uri="{FF2B5EF4-FFF2-40B4-BE49-F238E27FC236}">
                <a16:creationId xmlns:a16="http://schemas.microsoft.com/office/drawing/2014/main" id="{326DDA06-EC20-83A7-C8A8-83755CC769D3}"/>
              </a:ext>
            </a:extLst>
          </p:cNvPr>
          <p:cNvSpPr/>
          <p:nvPr userDrawn="1"/>
        </p:nvSpPr>
        <p:spPr>
          <a:xfrm>
            <a:off x="-1130300" y="30815585"/>
            <a:ext cx="16395700" cy="1583703"/>
          </a:xfrm>
          <a:prstGeom prst="roundRect">
            <a:avLst>
              <a:gd name="adj" fmla="val 0"/>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8018521F-5148-40E9-6576-95F4DFFB16D3}"/>
              </a:ext>
            </a:extLst>
          </p:cNvPr>
          <p:cNvGrpSpPr/>
          <p:nvPr userDrawn="1"/>
        </p:nvGrpSpPr>
        <p:grpSpPr>
          <a:xfrm>
            <a:off x="88675" y="30902759"/>
            <a:ext cx="13024395" cy="1438653"/>
            <a:chOff x="459833" y="30878276"/>
            <a:chExt cx="13807385" cy="1448491"/>
          </a:xfrm>
        </p:grpSpPr>
        <p:pic>
          <p:nvPicPr>
            <p:cNvPr id="34" name="Picture 4">
              <a:extLst>
                <a:ext uri="{FF2B5EF4-FFF2-40B4-BE49-F238E27FC236}">
                  <a16:creationId xmlns:a16="http://schemas.microsoft.com/office/drawing/2014/main" id="{55BF4FBE-52D4-ECBD-4088-A93741F7F6A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0006" y="30948495"/>
              <a:ext cx="8580275" cy="1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descr="A close up of a sign&#10;&#10;Description automatically generated">
              <a:extLst>
                <a:ext uri="{FF2B5EF4-FFF2-40B4-BE49-F238E27FC236}">
                  <a16:creationId xmlns:a16="http://schemas.microsoft.com/office/drawing/2014/main" id="{796FED75-84F5-E880-59D7-BF3EA6EE5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33" y="30878276"/>
              <a:ext cx="1407539" cy="1448491"/>
            </a:xfrm>
            <a:prstGeom prst="rect">
              <a:avLst/>
            </a:prstGeom>
          </p:spPr>
        </p:pic>
        <p:pic>
          <p:nvPicPr>
            <p:cNvPr id="36" name="Picture 35">
              <a:extLst>
                <a:ext uri="{FF2B5EF4-FFF2-40B4-BE49-F238E27FC236}">
                  <a16:creationId xmlns:a16="http://schemas.microsoft.com/office/drawing/2014/main" id="{9A45D468-80D7-5906-FC04-A385831551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133" b="17686"/>
            <a:stretch/>
          </p:blipFill>
          <p:spPr>
            <a:xfrm>
              <a:off x="10850282" y="30982026"/>
              <a:ext cx="3416936" cy="1274524"/>
            </a:xfrm>
            <a:prstGeom prst="rect">
              <a:avLst/>
            </a:prstGeom>
            <a:effectLst>
              <a:outerShdw blurRad="50800" dist="50800" dir="5400000" algn="ctr" rotWithShape="0">
                <a:srgbClr val="000000">
                  <a:alpha val="0"/>
                </a:srgbClr>
              </a:outerShdw>
            </a:effectLst>
          </p:spPr>
        </p:pic>
      </p:grpSp>
      <p:cxnSp>
        <p:nvCxnSpPr>
          <p:cNvPr id="40" name="Straight Connector 39">
            <a:extLst>
              <a:ext uri="{FF2B5EF4-FFF2-40B4-BE49-F238E27FC236}">
                <a16:creationId xmlns:a16="http://schemas.microsoft.com/office/drawing/2014/main" id="{0F2C811B-533A-EC02-E1EE-B830CC1363B2}"/>
              </a:ext>
            </a:extLst>
          </p:cNvPr>
          <p:cNvCxnSpPr>
            <a:cxnSpLocks/>
          </p:cNvCxnSpPr>
          <p:nvPr userDrawn="1"/>
        </p:nvCxnSpPr>
        <p:spPr>
          <a:xfrm flipH="1">
            <a:off x="57748" y="30735975"/>
            <a:ext cx="14342465" cy="79610"/>
          </a:xfrm>
          <a:prstGeom prst="line">
            <a:avLst/>
          </a:prstGeom>
          <a:ln w="412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90000" y="1725000"/>
            <a:ext cx="12420000" cy="626250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990000" y="8625000"/>
            <a:ext cx="12420000" cy="20557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990000" y="30030002"/>
            <a:ext cx="3240000" cy="1725000"/>
          </a:xfrm>
          <a:prstGeom prst="rect">
            <a:avLst/>
          </a:prstGeom>
        </p:spPr>
        <p:txBody>
          <a:bodyPr vert="horz" lIns="91440" tIns="45720" rIns="91440" bIns="45720" rtlCol="0" anchor="ctr"/>
          <a:lstStyle>
            <a:lvl1pPr algn="l">
              <a:defRPr sz="1890">
                <a:solidFill>
                  <a:schemeClr val="tx1">
                    <a:tint val="75000"/>
                  </a:schemeClr>
                </a:solidFill>
              </a:defRPr>
            </a:lvl1pPr>
          </a:lstStyle>
          <a:p>
            <a:fld id="{82F288E0-7875-42C4-84C8-98DBBD3BF4D2}" type="datetimeFigureOut">
              <a:rPr lang="zh-CN" altLang="en-US" smtClean="0"/>
              <a:t>2024/8/2</a:t>
            </a:fld>
            <a:endParaRPr lang="zh-CN" altLang="en-US"/>
          </a:p>
        </p:txBody>
      </p:sp>
      <p:sp>
        <p:nvSpPr>
          <p:cNvPr id="5" name="页脚占位符 4"/>
          <p:cNvSpPr>
            <a:spLocks noGrp="1"/>
          </p:cNvSpPr>
          <p:nvPr>
            <p:ph type="ftr" sz="quarter" idx="3"/>
          </p:nvPr>
        </p:nvSpPr>
        <p:spPr>
          <a:xfrm>
            <a:off x="4770000" y="30030002"/>
            <a:ext cx="4860000" cy="1725000"/>
          </a:xfrm>
          <a:prstGeom prst="rect">
            <a:avLst/>
          </a:prstGeom>
        </p:spPr>
        <p:txBody>
          <a:bodyPr vert="horz" lIns="91440" tIns="45720" rIns="91440" bIns="45720" rtlCol="0" anchor="ctr"/>
          <a:lstStyle>
            <a:lvl1pPr algn="ctr">
              <a:defRPr sz="189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0170000" y="30030002"/>
            <a:ext cx="3240000" cy="1725000"/>
          </a:xfrm>
          <a:prstGeom prst="rect">
            <a:avLst/>
          </a:prstGeom>
        </p:spPr>
        <p:txBody>
          <a:bodyPr vert="horz" lIns="91440" tIns="45720" rIns="91440" bIns="45720" rtlCol="0" anchor="ctr"/>
          <a:lstStyle>
            <a:lvl1pPr algn="r">
              <a:defRPr sz="189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1440180" rtl="0" eaLnBrk="1" latinLnBrk="0" hangingPunct="1">
        <a:lnSpc>
          <a:spcPct val="90000"/>
        </a:lnSpc>
        <a:spcBef>
          <a:spcPct val="0"/>
        </a:spcBef>
        <a:buNone/>
        <a:defRPr sz="6930" kern="1200">
          <a:solidFill>
            <a:schemeClr val="tx1"/>
          </a:solidFill>
          <a:latin typeface="+mj-lt"/>
          <a:ea typeface="+mj-ea"/>
          <a:cs typeface="+mj-cs"/>
        </a:defRPr>
      </a:lvl1pPr>
    </p:titleStyle>
    <p:bodyStyle>
      <a:lvl1pPr marL="360045" indent="-359410" algn="l" defTabSz="1440180" rtl="0" eaLnBrk="1" latinLnBrk="0" hangingPunct="1">
        <a:lnSpc>
          <a:spcPct val="90000"/>
        </a:lnSpc>
        <a:spcBef>
          <a:spcPts val="1575"/>
        </a:spcBef>
        <a:buFont typeface="Arial" panose="020B0604020202020204" pitchFamily="34" charset="0"/>
        <a:buChar char="•"/>
        <a:defRPr sz="4410" kern="1200">
          <a:solidFill>
            <a:schemeClr val="tx1"/>
          </a:solidFill>
          <a:latin typeface="+mn-lt"/>
          <a:ea typeface="+mn-ea"/>
          <a:cs typeface="+mn-cs"/>
        </a:defRPr>
      </a:lvl1pPr>
      <a:lvl2pPr marL="1080135" indent="-359410" algn="l" defTabSz="1440180" rtl="0" eaLnBrk="1" latinLnBrk="0" hangingPunct="1">
        <a:lnSpc>
          <a:spcPct val="90000"/>
        </a:lnSpc>
        <a:spcBef>
          <a:spcPct val="158000"/>
        </a:spcBef>
        <a:buFont typeface="Arial" panose="020B0604020202020204" pitchFamily="34" charset="0"/>
        <a:buChar char="•"/>
        <a:defRPr sz="3780" kern="1200">
          <a:solidFill>
            <a:schemeClr val="tx1"/>
          </a:solidFill>
          <a:latin typeface="+mn-lt"/>
          <a:ea typeface="+mn-ea"/>
          <a:cs typeface="+mn-cs"/>
        </a:defRPr>
      </a:lvl2pPr>
      <a:lvl3pPr marL="1800225" indent="-359410" algn="l" defTabSz="1440180" rtl="0" eaLnBrk="1" latinLnBrk="0" hangingPunct="1">
        <a:lnSpc>
          <a:spcPct val="90000"/>
        </a:lnSpc>
        <a:spcBef>
          <a:spcPct val="158000"/>
        </a:spcBef>
        <a:buFont typeface="Arial" panose="020B0604020202020204" pitchFamily="34" charset="0"/>
        <a:buChar char="•"/>
        <a:defRPr sz="3150" kern="1200">
          <a:solidFill>
            <a:schemeClr val="tx1"/>
          </a:solidFill>
          <a:latin typeface="+mn-lt"/>
          <a:ea typeface="+mn-ea"/>
          <a:cs typeface="+mn-cs"/>
        </a:defRPr>
      </a:lvl3pPr>
      <a:lvl4pPr marL="2520315"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4pPr>
      <a:lvl5pPr marL="323977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5pPr>
      <a:lvl6pPr marL="395986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6pPr>
      <a:lvl7pPr marL="467995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7pPr>
      <a:lvl8pPr marL="540004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8pPr>
      <a:lvl9pPr marL="612013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9pPr>
    </p:bodyStyle>
    <p:otherStyle>
      <a:defPPr>
        <a:defRPr lang="zh-CN"/>
      </a:defPPr>
      <a:lvl1pPr marL="0" algn="l" defTabSz="1440180" rtl="0" eaLnBrk="1" latinLnBrk="0" hangingPunct="1">
        <a:defRPr sz="2835" kern="1200">
          <a:solidFill>
            <a:schemeClr val="tx1"/>
          </a:solidFill>
          <a:latin typeface="+mn-lt"/>
          <a:ea typeface="+mn-ea"/>
          <a:cs typeface="+mn-cs"/>
        </a:defRPr>
      </a:lvl1pPr>
      <a:lvl2pPr marL="720090" algn="l" defTabSz="1440180" rtl="0" eaLnBrk="1" latinLnBrk="0" hangingPunct="1">
        <a:defRPr sz="2835" kern="1200">
          <a:solidFill>
            <a:schemeClr val="tx1"/>
          </a:solidFill>
          <a:latin typeface="+mn-lt"/>
          <a:ea typeface="+mn-ea"/>
          <a:cs typeface="+mn-cs"/>
        </a:defRPr>
      </a:lvl2pPr>
      <a:lvl3pPr marL="1440180" algn="l" defTabSz="1440180" rtl="0" eaLnBrk="1" latinLnBrk="0" hangingPunct="1">
        <a:defRPr sz="2835" kern="1200">
          <a:solidFill>
            <a:schemeClr val="tx1"/>
          </a:solidFill>
          <a:latin typeface="+mn-lt"/>
          <a:ea typeface="+mn-ea"/>
          <a:cs typeface="+mn-cs"/>
        </a:defRPr>
      </a:lvl3pPr>
      <a:lvl4pPr marL="2160270" algn="l" defTabSz="1440180" rtl="0" eaLnBrk="1" latinLnBrk="0" hangingPunct="1">
        <a:defRPr sz="2835" kern="1200">
          <a:solidFill>
            <a:schemeClr val="tx1"/>
          </a:solidFill>
          <a:latin typeface="+mn-lt"/>
          <a:ea typeface="+mn-ea"/>
          <a:cs typeface="+mn-cs"/>
        </a:defRPr>
      </a:lvl4pPr>
      <a:lvl5pPr marL="2879725" algn="l" defTabSz="1440180" rtl="0" eaLnBrk="1" latinLnBrk="0" hangingPunct="1">
        <a:defRPr sz="2835" kern="1200">
          <a:solidFill>
            <a:schemeClr val="tx1"/>
          </a:solidFill>
          <a:latin typeface="+mn-lt"/>
          <a:ea typeface="+mn-ea"/>
          <a:cs typeface="+mn-cs"/>
        </a:defRPr>
      </a:lvl5pPr>
      <a:lvl6pPr marL="3599815" algn="l" defTabSz="1440180" rtl="0" eaLnBrk="1" latinLnBrk="0" hangingPunct="1">
        <a:defRPr sz="2835" kern="1200">
          <a:solidFill>
            <a:schemeClr val="tx1"/>
          </a:solidFill>
          <a:latin typeface="+mn-lt"/>
          <a:ea typeface="+mn-ea"/>
          <a:cs typeface="+mn-cs"/>
        </a:defRPr>
      </a:lvl6pPr>
      <a:lvl7pPr marL="4319905" algn="l" defTabSz="1440180" rtl="0" eaLnBrk="1" latinLnBrk="0" hangingPunct="1">
        <a:defRPr sz="2835" kern="1200">
          <a:solidFill>
            <a:schemeClr val="tx1"/>
          </a:solidFill>
          <a:latin typeface="+mn-lt"/>
          <a:ea typeface="+mn-ea"/>
          <a:cs typeface="+mn-cs"/>
        </a:defRPr>
      </a:lvl7pPr>
      <a:lvl8pPr marL="5039995" algn="l" defTabSz="1440180" rtl="0" eaLnBrk="1" latinLnBrk="0" hangingPunct="1">
        <a:defRPr sz="2835" kern="1200">
          <a:solidFill>
            <a:schemeClr val="tx1"/>
          </a:solidFill>
          <a:latin typeface="+mn-lt"/>
          <a:ea typeface="+mn-ea"/>
          <a:cs typeface="+mn-cs"/>
        </a:defRPr>
      </a:lvl8pPr>
      <a:lvl9pPr marL="5760085" algn="l" defTabSz="1440180" rtl="0" eaLnBrk="1" latinLnBrk="0" hangingPunct="1">
        <a:defRPr sz="2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12.png"/><Relationship Id="rId7"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18" Type="http://schemas.openxmlformats.org/officeDocument/2006/relationships/image" Target="../media/image28.jpeg"/><Relationship Id="rId26" Type="http://schemas.openxmlformats.org/officeDocument/2006/relationships/image" Target="../media/image36.png"/><Relationship Id="rId3" Type="http://schemas.openxmlformats.org/officeDocument/2006/relationships/image" Target="../media/image7.png"/><Relationship Id="rId21" Type="http://schemas.openxmlformats.org/officeDocument/2006/relationships/image" Target="../media/image31.jpeg"/><Relationship Id="rId7" Type="http://schemas.openxmlformats.org/officeDocument/2006/relationships/image" Target="../media/image17.jpeg"/><Relationship Id="rId12" Type="http://schemas.openxmlformats.org/officeDocument/2006/relationships/image" Target="../media/image22.jpeg"/><Relationship Id="rId17" Type="http://schemas.openxmlformats.org/officeDocument/2006/relationships/image" Target="../media/image27.jpeg"/><Relationship Id="rId25" Type="http://schemas.openxmlformats.org/officeDocument/2006/relationships/image" Target="../media/image35.jpeg"/><Relationship Id="rId2" Type="http://schemas.openxmlformats.org/officeDocument/2006/relationships/image" Target="../media/image8.png"/><Relationship Id="rId16" Type="http://schemas.openxmlformats.org/officeDocument/2006/relationships/image" Target="../media/image26.jpeg"/><Relationship Id="rId20"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24" Type="http://schemas.openxmlformats.org/officeDocument/2006/relationships/image" Target="../media/image34.jpeg"/><Relationship Id="rId5" Type="http://schemas.openxmlformats.org/officeDocument/2006/relationships/image" Target="../media/image15.jpg"/><Relationship Id="rId15" Type="http://schemas.openxmlformats.org/officeDocument/2006/relationships/image" Target="../media/image25.jpeg"/><Relationship Id="rId23" Type="http://schemas.openxmlformats.org/officeDocument/2006/relationships/image" Target="../media/image33.jpeg"/><Relationship Id="rId10" Type="http://schemas.openxmlformats.org/officeDocument/2006/relationships/image" Target="../media/image20.jpeg"/><Relationship Id="rId19" Type="http://schemas.openxmlformats.org/officeDocument/2006/relationships/image" Target="../media/image29.jpeg"/><Relationship Id="rId4" Type="http://schemas.openxmlformats.org/officeDocument/2006/relationships/image" Target="../media/image6.png"/><Relationship Id="rId9" Type="http://schemas.openxmlformats.org/officeDocument/2006/relationships/image" Target="../media/image19.jpeg"/><Relationship Id="rId14" Type="http://schemas.openxmlformats.org/officeDocument/2006/relationships/image" Target="../media/image24.jpeg"/><Relationship Id="rId22"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33" name="Rectangle: Rounded Corners 132">
            <a:extLst>
              <a:ext uri="{FF2B5EF4-FFF2-40B4-BE49-F238E27FC236}">
                <a16:creationId xmlns:a16="http://schemas.microsoft.com/office/drawing/2014/main" id="{65813FE5-E0B7-6FE4-C3BF-C06322F4F50A}"/>
              </a:ext>
            </a:extLst>
          </p:cNvPr>
          <p:cNvSpPr/>
          <p:nvPr/>
        </p:nvSpPr>
        <p:spPr>
          <a:xfrm>
            <a:off x="7431111" y="9111419"/>
            <a:ext cx="6581782" cy="53932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973706-5A00-899A-132F-0F1EB227218A}"/>
              </a:ext>
            </a:extLst>
          </p:cNvPr>
          <p:cNvSpPr txBox="1"/>
          <p:nvPr/>
        </p:nvSpPr>
        <p:spPr>
          <a:xfrm>
            <a:off x="2007707" y="108957"/>
            <a:ext cx="9268723" cy="1323439"/>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Raspberry Pi SCADA Zonal based System for Agricultural Plant Monitoring </a:t>
            </a:r>
            <a:endParaRPr lang="en-US" sz="4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72" name="Group 71">
            <a:extLst>
              <a:ext uri="{FF2B5EF4-FFF2-40B4-BE49-F238E27FC236}">
                <a16:creationId xmlns:a16="http://schemas.microsoft.com/office/drawing/2014/main" id="{19E5D0AA-0E79-CF03-D1CD-64ABB660428C}"/>
              </a:ext>
            </a:extLst>
          </p:cNvPr>
          <p:cNvGrpSpPr/>
          <p:nvPr/>
        </p:nvGrpSpPr>
        <p:grpSpPr>
          <a:xfrm>
            <a:off x="568489" y="2075949"/>
            <a:ext cx="6599792" cy="5491468"/>
            <a:chOff x="16544964" y="3196332"/>
            <a:chExt cx="7409550" cy="4438679"/>
          </a:xfrm>
        </p:grpSpPr>
        <p:sp>
          <p:nvSpPr>
            <p:cNvPr id="10" name="Rectangle: Rounded Corners 9">
              <a:extLst>
                <a:ext uri="{FF2B5EF4-FFF2-40B4-BE49-F238E27FC236}">
                  <a16:creationId xmlns:a16="http://schemas.microsoft.com/office/drawing/2014/main" id="{99A1884A-2D2F-0CBD-C043-E949815F2724}"/>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2C55CD9-156F-1141-4D45-098229D15FE5}"/>
                </a:ext>
              </a:extLst>
            </p:cNvPr>
            <p:cNvSpPr txBox="1"/>
            <p:nvPr/>
          </p:nvSpPr>
          <p:spPr>
            <a:xfrm>
              <a:off x="18661001" y="3217348"/>
              <a:ext cx="3121190"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438">
                <a:defRPr sz="4000">
                  <a:latin typeface="Impact" panose="020B0806030902050204" pitchFamily="34" charset="0"/>
                </a:defRPr>
              </a:lvl1pPr>
              <a:lvl2pPr marL="742950" indent="-285750" defTabSz="4389438">
                <a:defRPr>
                  <a:latin typeface="Arial" panose="020B0604020202020204" pitchFamily="34" charset="0"/>
                </a:defRPr>
              </a:lvl2pPr>
              <a:lvl3pPr marL="1143000" indent="-228600" defTabSz="4389438">
                <a:defRPr>
                  <a:latin typeface="Arial" panose="020B0604020202020204" pitchFamily="34" charset="0"/>
                </a:defRPr>
              </a:lvl3pPr>
              <a:lvl4pPr marL="1600200" indent="-228600" defTabSz="4389438">
                <a:defRPr>
                  <a:latin typeface="Arial" panose="020B0604020202020204" pitchFamily="34" charset="0"/>
                </a:defRPr>
              </a:lvl4pPr>
              <a:lvl5pPr marL="2057400" indent="-228600" defTabSz="4389438">
                <a:defRPr>
                  <a:latin typeface="Arial" panose="020B0604020202020204" pitchFamily="34" charset="0"/>
                </a:defRPr>
              </a:lvl5pPr>
              <a:lvl6pPr marL="2514600" indent="-228600" defTabSz="4389438" eaLnBrk="0" fontAlgn="base" hangingPunct="0">
                <a:spcBef>
                  <a:spcPct val="0"/>
                </a:spcBef>
                <a:spcAft>
                  <a:spcPct val="0"/>
                </a:spcAft>
                <a:defRPr>
                  <a:latin typeface="Arial" panose="020B0604020202020204" pitchFamily="34" charset="0"/>
                </a:defRPr>
              </a:lvl6pPr>
              <a:lvl7pPr marL="2971800" indent="-228600" defTabSz="4389438" eaLnBrk="0" fontAlgn="base" hangingPunct="0">
                <a:spcBef>
                  <a:spcPct val="0"/>
                </a:spcBef>
                <a:spcAft>
                  <a:spcPct val="0"/>
                </a:spcAft>
                <a:defRPr>
                  <a:latin typeface="Arial" panose="020B0604020202020204" pitchFamily="34" charset="0"/>
                </a:defRPr>
              </a:lvl7pPr>
              <a:lvl8pPr marL="3429000" indent="-228600" defTabSz="4389438" eaLnBrk="0" fontAlgn="base" hangingPunct="0">
                <a:spcBef>
                  <a:spcPct val="0"/>
                </a:spcBef>
                <a:spcAft>
                  <a:spcPct val="0"/>
                </a:spcAft>
                <a:defRPr>
                  <a:latin typeface="Arial" panose="020B0604020202020204" pitchFamily="34" charset="0"/>
                </a:defRPr>
              </a:lvl8pPr>
              <a:lvl9pPr marL="3886200" indent="-228600" defTabSz="4389438"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sp>
          <p:nvSpPr>
            <p:cNvPr id="12" name="TextBox 11">
              <a:extLst>
                <a:ext uri="{FF2B5EF4-FFF2-40B4-BE49-F238E27FC236}">
                  <a16:creationId xmlns:a16="http://schemas.microsoft.com/office/drawing/2014/main" id="{ACF70184-215B-E823-59AB-6B215C5BF223}"/>
                </a:ext>
              </a:extLst>
            </p:cNvPr>
            <p:cNvSpPr txBox="1"/>
            <p:nvPr/>
          </p:nvSpPr>
          <p:spPr>
            <a:xfrm>
              <a:off x="16970590" y="3802719"/>
              <a:ext cx="6604232" cy="341632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SCADA (Supervisory Control and Data Acquisition) and DCS (Distributed Control System) are both famous terms in automation and they both have critical rules. There is rarely an industry in the world which are not auditing their outcome based on one of these terms. But IOT developed in recent years, mixing the functionality of these two terms has been going on too with various security challenges involved. Even some previous issues like the price of software and easy extendibility of them make the way for small industries to have their benefits. In this research paper along with the designing and comparison, two small SCADA systems using raspberry pi for agricultural applications tries to reduce the size as well as address a zonal method to investigate the security problems. </a:t>
              </a:r>
            </a:p>
          </p:txBody>
        </p:sp>
      </p:gr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33028078-B071-30C9-4418-FE04AE2A70D8}"/>
              </a:ext>
            </a:extLst>
          </p:cNvPr>
          <p:cNvSpPr/>
          <p:nvPr/>
        </p:nvSpPr>
        <p:spPr>
          <a:xfrm>
            <a:off x="568488" y="8818517"/>
            <a:ext cx="6599792" cy="82850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C9B01ABF-F2D8-AB43-DA3B-038D7F9F5474}"/>
              </a:ext>
            </a:extLst>
          </p:cNvPr>
          <p:cNvSpPr/>
          <p:nvPr/>
        </p:nvSpPr>
        <p:spPr>
          <a:xfrm>
            <a:off x="7459155" y="16199644"/>
            <a:ext cx="6553738" cy="123412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2B065A41-ED7F-D215-6785-55C2FB88C95F}"/>
              </a:ext>
            </a:extLst>
          </p:cNvPr>
          <p:cNvSpPr/>
          <p:nvPr/>
        </p:nvSpPr>
        <p:spPr>
          <a:xfrm>
            <a:off x="516521" y="18778175"/>
            <a:ext cx="6651759" cy="91349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E143FC16-122F-D685-6779-F7A194B40A45}"/>
              </a:ext>
            </a:extLst>
          </p:cNvPr>
          <p:cNvSpPr/>
          <p:nvPr/>
        </p:nvSpPr>
        <p:spPr>
          <a:xfrm>
            <a:off x="516520" y="29091384"/>
            <a:ext cx="8760829"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73" name="Group 72">
            <a:extLst>
              <a:ext uri="{FF2B5EF4-FFF2-40B4-BE49-F238E27FC236}">
                <a16:creationId xmlns:a16="http://schemas.microsoft.com/office/drawing/2014/main" id="{22C8595E-911A-8267-4655-C58752D2A968}"/>
              </a:ext>
            </a:extLst>
          </p:cNvPr>
          <p:cNvGrpSpPr/>
          <p:nvPr/>
        </p:nvGrpSpPr>
        <p:grpSpPr>
          <a:xfrm>
            <a:off x="7472377" y="2925151"/>
            <a:ext cx="6540516" cy="4869497"/>
            <a:chOff x="16544964" y="3196331"/>
            <a:chExt cx="7409550" cy="4438679"/>
          </a:xfrm>
        </p:grpSpPr>
        <p:sp>
          <p:nvSpPr>
            <p:cNvPr id="74" name="Rectangle: Rounded Corners 73">
              <a:extLst>
                <a:ext uri="{FF2B5EF4-FFF2-40B4-BE49-F238E27FC236}">
                  <a16:creationId xmlns:a16="http://schemas.microsoft.com/office/drawing/2014/main" id="{3FD8FED5-6961-9417-C86D-BF7BEB25B689}"/>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6" name="TextBox 75">
              <a:extLst>
                <a:ext uri="{FF2B5EF4-FFF2-40B4-BE49-F238E27FC236}">
                  <a16:creationId xmlns:a16="http://schemas.microsoft.com/office/drawing/2014/main" id="{7BC8098A-3A22-6BA8-A2F5-C567D21F933A}"/>
                </a:ext>
              </a:extLst>
            </p:cNvPr>
            <p:cNvSpPr txBox="1"/>
            <p:nvPr/>
          </p:nvSpPr>
          <p:spPr>
            <a:xfrm>
              <a:off x="16970590" y="3802719"/>
              <a:ext cx="6604232" cy="341632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SCADA (Supervisory Control and Data Acquisition) and DCS (Distributed Control System) are both famous terms in automation and they both have critical rules. There is rarely an industry in the world which are not auditing their outcome based on one of these terms. But IOT developed in recent years, mixing the functionality of these two terms has been going on too with various security challenges involved. Even some previous issues like the price of software and easy extendibility of them make the way for small industries to have their benefits. In this research paper along with the designing and comparison, two small SCADA systems using raspberry pi for agricultural applications tries to reduce the size as well as address a zonal method to investigate the security problems. </a:t>
              </a:r>
            </a:p>
          </p:txBody>
        </p:sp>
      </p:grpSp>
      <p:sp>
        <p:nvSpPr>
          <p:cNvPr id="127" name="Text Box 131">
            <a:extLst>
              <a:ext uri="{FF2B5EF4-FFF2-40B4-BE49-F238E27FC236}">
                <a16:creationId xmlns:a16="http://schemas.microsoft.com/office/drawing/2014/main" id="{E7FAA010-E2E7-DC5E-9C58-EA9E67366A93}"/>
              </a:ext>
            </a:extLst>
          </p:cNvPr>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METHODS AND MATERIALS</a:t>
            </a:r>
          </a:p>
        </p:txBody>
      </p:sp>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9361867" y="15071245"/>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CONCLUSIONS</a:t>
            </a: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Published result</a:t>
            </a:r>
          </a:p>
        </p:txBody>
      </p:sp>
      <p:sp>
        <p:nvSpPr>
          <p:cNvPr id="154" name="Text Box 136">
            <a:extLst>
              <a:ext uri="{FF2B5EF4-FFF2-40B4-BE49-F238E27FC236}">
                <a16:creationId xmlns:a16="http://schemas.microsoft.com/office/drawing/2014/main" id="{A89B3C16-2F71-8C70-1778-20EDD17A7190}"/>
              </a:ext>
            </a:extLst>
          </p:cNvPr>
          <p:cNvSpPr txBox="1">
            <a:spLocks noChangeArrowheads="1"/>
          </p:cNvSpPr>
          <p:nvPr/>
        </p:nvSpPr>
        <p:spPr bwMode="auto">
          <a:xfrm>
            <a:off x="3123969" y="23408897"/>
            <a:ext cx="3980355"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9642967" y="28656846"/>
            <a:ext cx="1880979" cy="2080281"/>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1483116D-5B03-EB63-41CE-63A923BE61FE}"/>
              </a:ext>
            </a:extLst>
          </p:cNvPr>
          <p:cNvSpPr txBox="1"/>
          <p:nvPr/>
        </p:nvSpPr>
        <p:spPr>
          <a:xfrm>
            <a:off x="11698263" y="28718886"/>
            <a:ext cx="217487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p>
        </p:txBody>
      </p:sp>
      <p:grpSp>
        <p:nvGrpSpPr>
          <p:cNvPr id="158" name="Group 157">
            <a:extLst>
              <a:ext uri="{FF2B5EF4-FFF2-40B4-BE49-F238E27FC236}">
                <a16:creationId xmlns:a16="http://schemas.microsoft.com/office/drawing/2014/main" id="{60D7C56A-BDC3-3C21-9B97-209B31D2BD68}"/>
              </a:ext>
            </a:extLst>
          </p:cNvPr>
          <p:cNvGrpSpPr/>
          <p:nvPr/>
        </p:nvGrpSpPr>
        <p:grpSpPr>
          <a:xfrm>
            <a:off x="7991149" y="1558413"/>
            <a:ext cx="4853625" cy="1271966"/>
            <a:chOff x="4268685" y="1767491"/>
            <a:chExt cx="4853625" cy="1271966"/>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40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53B2FC8E-5BEF-53B3-2367-5C59EF884FED}"/>
              </a:ext>
            </a:extLst>
          </p:cNvPr>
          <p:cNvGrpSpPr/>
          <p:nvPr/>
        </p:nvGrpSpPr>
        <p:grpSpPr>
          <a:xfrm>
            <a:off x="8356734" y="7863205"/>
            <a:ext cx="3341529" cy="1159122"/>
            <a:chOff x="4372946" y="13378675"/>
            <a:chExt cx="3341529" cy="1159122"/>
          </a:xfrm>
        </p:grpSpPr>
        <p:sp>
          <p:nvSpPr>
            <p:cNvPr id="162" name="Text Box 135">
              <a:extLst>
                <a:ext uri="{FF2B5EF4-FFF2-40B4-BE49-F238E27FC236}">
                  <a16:creationId xmlns:a16="http://schemas.microsoft.com/office/drawing/2014/main" id="{629E2ED5-B0A5-2618-27F9-F9EA3F4AA583}"/>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63" name="Picture 16" descr="results&quot; Icon - Download for free ...">
              <a:extLst>
                <a:ext uri="{FF2B5EF4-FFF2-40B4-BE49-F238E27FC236}">
                  <a16:creationId xmlns:a16="http://schemas.microsoft.com/office/drawing/2014/main" id="{D144E107-7B0E-594A-181F-F3549E65764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756873A1-6236-4079-599E-E0883DEE94AA}"/>
              </a:ext>
            </a:extLst>
          </p:cNvPr>
          <p:cNvGrpSpPr/>
          <p:nvPr/>
        </p:nvGrpSpPr>
        <p:grpSpPr>
          <a:xfrm>
            <a:off x="1075011" y="7456191"/>
            <a:ext cx="4863832" cy="1415475"/>
            <a:chOff x="3704651" y="20292318"/>
            <a:chExt cx="4863832" cy="1415475"/>
          </a:xfrm>
        </p:grpSpPr>
        <p:sp>
          <p:nvSpPr>
            <p:cNvPr id="165" name="Text Box 134">
              <a:extLst>
                <a:ext uri="{FF2B5EF4-FFF2-40B4-BE49-F238E27FC236}">
                  <a16:creationId xmlns:a16="http://schemas.microsoft.com/office/drawing/2014/main" id="{04FCB703-B72D-70C1-4BCB-AF7B3D04EAAE}"/>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DISCUSSION</a:t>
              </a:r>
            </a:p>
          </p:txBody>
        </p:sp>
        <p:pic>
          <p:nvPicPr>
            <p:cNvPr id="166" name="Picture 14" descr="Discussion Icon Graphic by rudezstudio ...">
              <a:extLst>
                <a:ext uri="{FF2B5EF4-FFF2-40B4-BE49-F238E27FC236}">
                  <a16:creationId xmlns:a16="http://schemas.microsoft.com/office/drawing/2014/main" id="{E2777116-8B4F-5B05-22C3-4B920FB9E9A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Methods Icons - Free SVG &amp; PNG Methods Images - Noun Project">
            <a:extLst>
              <a:ext uri="{FF2B5EF4-FFF2-40B4-BE49-F238E27FC236}">
                <a16:creationId xmlns:a16="http://schemas.microsoft.com/office/drawing/2014/main" id="{724DB334-794B-3742-D855-152989562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8662040" y="14633481"/>
            <a:ext cx="1234943" cy="148770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8"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sp>
        <p:nvSpPr>
          <p:cNvPr id="168" name="Rectangle 167">
            <a:extLst>
              <a:ext uri="{FF2B5EF4-FFF2-40B4-BE49-F238E27FC236}">
                <a16:creationId xmlns:a16="http://schemas.microsoft.com/office/drawing/2014/main" id="{2B3D506E-153E-3C44-B023-8013A9133750}"/>
              </a:ext>
            </a:extLst>
          </p:cNvPr>
          <p:cNvSpPr/>
          <p:nvPr/>
        </p:nvSpPr>
        <p:spPr>
          <a:xfrm>
            <a:off x="12992756" y="30853070"/>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endParaRPr lang="en-AS" sz="4000" dirty="0"/>
          </a:p>
        </p:txBody>
      </p:sp>
    </p:spTree>
    <p:extLst>
      <p:ext uri="{BB962C8B-B14F-4D97-AF65-F5344CB8AC3E}">
        <p14:creationId xmlns:p14="http://schemas.microsoft.com/office/powerpoint/2010/main" val="2352617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Rounded Corners 132">
            <a:extLst>
              <a:ext uri="{FF2B5EF4-FFF2-40B4-BE49-F238E27FC236}">
                <a16:creationId xmlns:a16="http://schemas.microsoft.com/office/drawing/2014/main" id="{65813FE5-E0B7-6FE4-C3BF-C06322F4F50A}"/>
              </a:ext>
            </a:extLst>
          </p:cNvPr>
          <p:cNvSpPr/>
          <p:nvPr/>
        </p:nvSpPr>
        <p:spPr>
          <a:xfrm>
            <a:off x="7431111" y="9111419"/>
            <a:ext cx="6581782" cy="53932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973706-5A00-899A-132F-0F1EB227218A}"/>
              </a:ext>
            </a:extLst>
          </p:cNvPr>
          <p:cNvSpPr txBox="1"/>
          <p:nvPr/>
        </p:nvSpPr>
        <p:spPr>
          <a:xfrm>
            <a:off x="2007707" y="108957"/>
            <a:ext cx="9268723" cy="1323439"/>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Raspberry Pi SCADA Zonal based System for Agricultural Plant Monitoring </a:t>
            </a:r>
            <a:endParaRPr lang="en-US" sz="4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72" name="Group 71">
            <a:extLst>
              <a:ext uri="{FF2B5EF4-FFF2-40B4-BE49-F238E27FC236}">
                <a16:creationId xmlns:a16="http://schemas.microsoft.com/office/drawing/2014/main" id="{19E5D0AA-0E79-CF03-D1CD-64ABB660428C}"/>
              </a:ext>
            </a:extLst>
          </p:cNvPr>
          <p:cNvGrpSpPr/>
          <p:nvPr/>
        </p:nvGrpSpPr>
        <p:grpSpPr>
          <a:xfrm>
            <a:off x="568489" y="2075949"/>
            <a:ext cx="6599792" cy="5491468"/>
            <a:chOff x="16544964" y="3196332"/>
            <a:chExt cx="7409550" cy="4438679"/>
          </a:xfrm>
        </p:grpSpPr>
        <p:sp>
          <p:nvSpPr>
            <p:cNvPr id="10" name="Rectangle: Rounded Corners 9">
              <a:extLst>
                <a:ext uri="{FF2B5EF4-FFF2-40B4-BE49-F238E27FC236}">
                  <a16:creationId xmlns:a16="http://schemas.microsoft.com/office/drawing/2014/main" id="{99A1884A-2D2F-0CBD-C043-E949815F2724}"/>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2C55CD9-156F-1141-4D45-098229D15FE5}"/>
                </a:ext>
              </a:extLst>
            </p:cNvPr>
            <p:cNvSpPr txBox="1"/>
            <p:nvPr/>
          </p:nvSpPr>
          <p:spPr>
            <a:xfrm>
              <a:off x="18661001" y="3217348"/>
              <a:ext cx="3121190"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438">
                <a:defRPr sz="4000">
                  <a:latin typeface="Impact" panose="020B0806030902050204" pitchFamily="34" charset="0"/>
                </a:defRPr>
              </a:lvl1pPr>
              <a:lvl2pPr marL="742950" indent="-285750" defTabSz="4389438">
                <a:defRPr>
                  <a:latin typeface="Arial" panose="020B0604020202020204" pitchFamily="34" charset="0"/>
                </a:defRPr>
              </a:lvl2pPr>
              <a:lvl3pPr marL="1143000" indent="-228600" defTabSz="4389438">
                <a:defRPr>
                  <a:latin typeface="Arial" panose="020B0604020202020204" pitchFamily="34" charset="0"/>
                </a:defRPr>
              </a:lvl3pPr>
              <a:lvl4pPr marL="1600200" indent="-228600" defTabSz="4389438">
                <a:defRPr>
                  <a:latin typeface="Arial" panose="020B0604020202020204" pitchFamily="34" charset="0"/>
                </a:defRPr>
              </a:lvl4pPr>
              <a:lvl5pPr marL="2057400" indent="-228600" defTabSz="4389438">
                <a:defRPr>
                  <a:latin typeface="Arial" panose="020B0604020202020204" pitchFamily="34" charset="0"/>
                </a:defRPr>
              </a:lvl5pPr>
              <a:lvl6pPr marL="2514600" indent="-228600" defTabSz="4389438" eaLnBrk="0" fontAlgn="base" hangingPunct="0">
                <a:spcBef>
                  <a:spcPct val="0"/>
                </a:spcBef>
                <a:spcAft>
                  <a:spcPct val="0"/>
                </a:spcAft>
                <a:defRPr>
                  <a:latin typeface="Arial" panose="020B0604020202020204" pitchFamily="34" charset="0"/>
                </a:defRPr>
              </a:lvl6pPr>
              <a:lvl7pPr marL="2971800" indent="-228600" defTabSz="4389438" eaLnBrk="0" fontAlgn="base" hangingPunct="0">
                <a:spcBef>
                  <a:spcPct val="0"/>
                </a:spcBef>
                <a:spcAft>
                  <a:spcPct val="0"/>
                </a:spcAft>
                <a:defRPr>
                  <a:latin typeface="Arial" panose="020B0604020202020204" pitchFamily="34" charset="0"/>
                </a:defRPr>
              </a:lvl7pPr>
              <a:lvl8pPr marL="3429000" indent="-228600" defTabSz="4389438" eaLnBrk="0" fontAlgn="base" hangingPunct="0">
                <a:spcBef>
                  <a:spcPct val="0"/>
                </a:spcBef>
                <a:spcAft>
                  <a:spcPct val="0"/>
                </a:spcAft>
                <a:defRPr>
                  <a:latin typeface="Arial" panose="020B0604020202020204" pitchFamily="34" charset="0"/>
                </a:defRPr>
              </a:lvl8pPr>
              <a:lvl9pPr marL="3886200" indent="-228600" defTabSz="4389438"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sp>
          <p:nvSpPr>
            <p:cNvPr id="12" name="TextBox 11">
              <a:extLst>
                <a:ext uri="{FF2B5EF4-FFF2-40B4-BE49-F238E27FC236}">
                  <a16:creationId xmlns:a16="http://schemas.microsoft.com/office/drawing/2014/main" id="{ACF70184-215B-E823-59AB-6B215C5BF223}"/>
                </a:ext>
              </a:extLst>
            </p:cNvPr>
            <p:cNvSpPr txBox="1"/>
            <p:nvPr/>
          </p:nvSpPr>
          <p:spPr>
            <a:xfrm>
              <a:off x="16970590" y="3802719"/>
              <a:ext cx="6604232" cy="341632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SCADA (Supervisory Control and Data Acquisition) and DCS (Distributed Control System) are both famous terms in automation and they both have critical rules. There is rarely an industry in the world which are not auditing their outcome based on one of these terms. But IOT developed in recent years, mixing the functionality of these two terms has been going on too with various security challenges involved. Even some previous issues like the price of software and easy extendibility of them make the way for small industries to have their benefits. In this research paper along with the designing and comparison, two small SCADA systems using raspberry pi for agricultural applications tries to reduce the size as well as address a zonal method to investigate the security problems. </a:t>
              </a:r>
            </a:p>
          </p:txBody>
        </p:sp>
      </p:gr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33028078-B071-30C9-4418-FE04AE2A70D8}"/>
              </a:ext>
            </a:extLst>
          </p:cNvPr>
          <p:cNvSpPr/>
          <p:nvPr/>
        </p:nvSpPr>
        <p:spPr>
          <a:xfrm>
            <a:off x="568488" y="8818517"/>
            <a:ext cx="6599792" cy="82850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C9B01ABF-F2D8-AB43-DA3B-038D7F9F5474}"/>
              </a:ext>
            </a:extLst>
          </p:cNvPr>
          <p:cNvSpPr/>
          <p:nvPr/>
        </p:nvSpPr>
        <p:spPr>
          <a:xfrm>
            <a:off x="7459155" y="16199644"/>
            <a:ext cx="6553738" cy="123412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2B065A41-ED7F-D215-6785-55C2FB88C95F}"/>
              </a:ext>
            </a:extLst>
          </p:cNvPr>
          <p:cNvSpPr/>
          <p:nvPr/>
        </p:nvSpPr>
        <p:spPr>
          <a:xfrm>
            <a:off x="516521" y="18778175"/>
            <a:ext cx="6651759" cy="91349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E143FC16-122F-D685-6779-F7A194B40A45}"/>
              </a:ext>
            </a:extLst>
          </p:cNvPr>
          <p:cNvSpPr/>
          <p:nvPr/>
        </p:nvSpPr>
        <p:spPr>
          <a:xfrm>
            <a:off x="516520" y="29091384"/>
            <a:ext cx="8760829"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73" name="Group 72">
            <a:extLst>
              <a:ext uri="{FF2B5EF4-FFF2-40B4-BE49-F238E27FC236}">
                <a16:creationId xmlns:a16="http://schemas.microsoft.com/office/drawing/2014/main" id="{22C8595E-911A-8267-4655-C58752D2A968}"/>
              </a:ext>
            </a:extLst>
          </p:cNvPr>
          <p:cNvGrpSpPr/>
          <p:nvPr/>
        </p:nvGrpSpPr>
        <p:grpSpPr>
          <a:xfrm>
            <a:off x="7472377" y="2925151"/>
            <a:ext cx="6540516" cy="4869497"/>
            <a:chOff x="16544964" y="3196331"/>
            <a:chExt cx="7409550" cy="4438679"/>
          </a:xfrm>
        </p:grpSpPr>
        <p:sp>
          <p:nvSpPr>
            <p:cNvPr id="74" name="Rectangle: Rounded Corners 73">
              <a:extLst>
                <a:ext uri="{FF2B5EF4-FFF2-40B4-BE49-F238E27FC236}">
                  <a16:creationId xmlns:a16="http://schemas.microsoft.com/office/drawing/2014/main" id="{3FD8FED5-6961-9417-C86D-BF7BEB25B689}"/>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6" name="TextBox 75">
              <a:extLst>
                <a:ext uri="{FF2B5EF4-FFF2-40B4-BE49-F238E27FC236}">
                  <a16:creationId xmlns:a16="http://schemas.microsoft.com/office/drawing/2014/main" id="{7BC8098A-3A22-6BA8-A2F5-C567D21F933A}"/>
                </a:ext>
              </a:extLst>
            </p:cNvPr>
            <p:cNvSpPr txBox="1"/>
            <p:nvPr/>
          </p:nvSpPr>
          <p:spPr>
            <a:xfrm>
              <a:off x="16970590" y="3802719"/>
              <a:ext cx="6604232" cy="341632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SCADA (Supervisory Control and Data Acquisition) and DCS (Distributed Control System) are both famous terms in automation and they both have critical rules. There is rarely an industry in the world which are not auditing their outcome based on one of these terms. But IOT developed in recent years, mixing the functionality of these two terms has been going on too with various security challenges involved. Even some previous issues like the price of software and easy extendibility of them make the way for small industries to have their benefits. In this research paper along with the designing and comparison, two small SCADA systems using raspberry pi for agricultural applications tries to reduce the size as well as address a zonal method to investigate the security problems. </a:t>
              </a:r>
            </a:p>
          </p:txBody>
        </p:sp>
      </p:grpSp>
      <p:sp>
        <p:nvSpPr>
          <p:cNvPr id="127" name="Text Box 131">
            <a:extLst>
              <a:ext uri="{FF2B5EF4-FFF2-40B4-BE49-F238E27FC236}">
                <a16:creationId xmlns:a16="http://schemas.microsoft.com/office/drawing/2014/main" id="{E7FAA010-E2E7-DC5E-9C58-EA9E67366A93}"/>
              </a:ext>
            </a:extLst>
          </p:cNvPr>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METHODS AND MATERIALS</a:t>
            </a:r>
          </a:p>
        </p:txBody>
      </p:sp>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9361867" y="15071245"/>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CONCLUSIONS</a:t>
            </a: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Published result</a:t>
            </a:r>
          </a:p>
        </p:txBody>
      </p:sp>
      <p:sp>
        <p:nvSpPr>
          <p:cNvPr id="154" name="Text Box 136">
            <a:extLst>
              <a:ext uri="{FF2B5EF4-FFF2-40B4-BE49-F238E27FC236}">
                <a16:creationId xmlns:a16="http://schemas.microsoft.com/office/drawing/2014/main" id="{A89B3C16-2F71-8C70-1778-20EDD17A7190}"/>
              </a:ext>
            </a:extLst>
          </p:cNvPr>
          <p:cNvSpPr txBox="1">
            <a:spLocks noChangeArrowheads="1"/>
          </p:cNvSpPr>
          <p:nvPr/>
        </p:nvSpPr>
        <p:spPr bwMode="auto">
          <a:xfrm>
            <a:off x="3123969" y="23408897"/>
            <a:ext cx="3980355"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9642967" y="28656846"/>
            <a:ext cx="1880979" cy="2080281"/>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1483116D-5B03-EB63-41CE-63A923BE61FE}"/>
              </a:ext>
            </a:extLst>
          </p:cNvPr>
          <p:cNvSpPr txBox="1"/>
          <p:nvPr/>
        </p:nvSpPr>
        <p:spPr>
          <a:xfrm>
            <a:off x="11698263" y="28718886"/>
            <a:ext cx="217487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p>
        </p:txBody>
      </p:sp>
      <p:grpSp>
        <p:nvGrpSpPr>
          <p:cNvPr id="158" name="Group 157">
            <a:extLst>
              <a:ext uri="{FF2B5EF4-FFF2-40B4-BE49-F238E27FC236}">
                <a16:creationId xmlns:a16="http://schemas.microsoft.com/office/drawing/2014/main" id="{60D7C56A-BDC3-3C21-9B97-209B31D2BD68}"/>
              </a:ext>
            </a:extLst>
          </p:cNvPr>
          <p:cNvGrpSpPr/>
          <p:nvPr/>
        </p:nvGrpSpPr>
        <p:grpSpPr>
          <a:xfrm>
            <a:off x="7991149" y="1558413"/>
            <a:ext cx="4853625" cy="1271966"/>
            <a:chOff x="4268685" y="1767491"/>
            <a:chExt cx="4853625" cy="1271966"/>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40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53B2FC8E-5BEF-53B3-2367-5C59EF884FED}"/>
              </a:ext>
            </a:extLst>
          </p:cNvPr>
          <p:cNvGrpSpPr/>
          <p:nvPr/>
        </p:nvGrpSpPr>
        <p:grpSpPr>
          <a:xfrm>
            <a:off x="8356734" y="7863205"/>
            <a:ext cx="3341529" cy="1159122"/>
            <a:chOff x="4372946" y="13378675"/>
            <a:chExt cx="3341529" cy="1159122"/>
          </a:xfrm>
        </p:grpSpPr>
        <p:sp>
          <p:nvSpPr>
            <p:cNvPr id="162" name="Text Box 135">
              <a:extLst>
                <a:ext uri="{FF2B5EF4-FFF2-40B4-BE49-F238E27FC236}">
                  <a16:creationId xmlns:a16="http://schemas.microsoft.com/office/drawing/2014/main" id="{629E2ED5-B0A5-2618-27F9-F9EA3F4AA583}"/>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63" name="Picture 16" descr="results&quot; Icon - Download for free ...">
              <a:extLst>
                <a:ext uri="{FF2B5EF4-FFF2-40B4-BE49-F238E27FC236}">
                  <a16:creationId xmlns:a16="http://schemas.microsoft.com/office/drawing/2014/main" id="{D144E107-7B0E-594A-181F-F3549E65764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756873A1-6236-4079-599E-E0883DEE94AA}"/>
              </a:ext>
            </a:extLst>
          </p:cNvPr>
          <p:cNvGrpSpPr/>
          <p:nvPr/>
        </p:nvGrpSpPr>
        <p:grpSpPr>
          <a:xfrm>
            <a:off x="1075011" y="7456191"/>
            <a:ext cx="4863832" cy="1415475"/>
            <a:chOff x="3704651" y="20292318"/>
            <a:chExt cx="4863832" cy="1415475"/>
          </a:xfrm>
        </p:grpSpPr>
        <p:sp>
          <p:nvSpPr>
            <p:cNvPr id="165" name="Text Box 134">
              <a:extLst>
                <a:ext uri="{FF2B5EF4-FFF2-40B4-BE49-F238E27FC236}">
                  <a16:creationId xmlns:a16="http://schemas.microsoft.com/office/drawing/2014/main" id="{04FCB703-B72D-70C1-4BCB-AF7B3D04EAAE}"/>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DISCUSSION</a:t>
              </a:r>
            </a:p>
          </p:txBody>
        </p:sp>
        <p:pic>
          <p:nvPicPr>
            <p:cNvPr id="166" name="Picture 14" descr="Discussion Icon Graphic by rudezstudio ...">
              <a:extLst>
                <a:ext uri="{FF2B5EF4-FFF2-40B4-BE49-F238E27FC236}">
                  <a16:creationId xmlns:a16="http://schemas.microsoft.com/office/drawing/2014/main" id="{E2777116-8B4F-5B05-22C3-4B920FB9E9A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Methods Icons - Free SVG &amp; PNG Methods Images - Noun Project">
            <a:extLst>
              <a:ext uri="{FF2B5EF4-FFF2-40B4-BE49-F238E27FC236}">
                <a16:creationId xmlns:a16="http://schemas.microsoft.com/office/drawing/2014/main" id="{724DB334-794B-3742-D855-152989562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8662040" y="14633481"/>
            <a:ext cx="1234943" cy="148770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8"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sp>
        <p:nvSpPr>
          <p:cNvPr id="168" name="Rectangle 167">
            <a:extLst>
              <a:ext uri="{FF2B5EF4-FFF2-40B4-BE49-F238E27FC236}">
                <a16:creationId xmlns:a16="http://schemas.microsoft.com/office/drawing/2014/main" id="{2B3D506E-153E-3C44-B023-8013A9133750}"/>
              </a:ext>
            </a:extLst>
          </p:cNvPr>
          <p:cNvSpPr/>
          <p:nvPr/>
        </p:nvSpPr>
        <p:spPr>
          <a:xfrm>
            <a:off x="12992756" y="30853070"/>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endParaRPr lang="en-AS" sz="4000" dirty="0"/>
          </a:p>
        </p:txBody>
      </p:sp>
    </p:spTree>
    <p:extLst>
      <p:ext uri="{BB962C8B-B14F-4D97-AF65-F5344CB8AC3E}">
        <p14:creationId xmlns:p14="http://schemas.microsoft.com/office/powerpoint/2010/main" val="1917709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F4C7FA-C368-52EA-243F-D35939E49934}"/>
              </a:ext>
            </a:extLst>
          </p:cNvPr>
          <p:cNvSpPr/>
          <p:nvPr/>
        </p:nvSpPr>
        <p:spPr bwMode="auto">
          <a:xfrm rot="16200000">
            <a:off x="-10721006" y="12550112"/>
            <a:ext cx="25559662" cy="4117641"/>
          </a:xfrm>
          <a:prstGeom prst="rect">
            <a:avLst/>
          </a:prstGeom>
          <a:solidFill>
            <a:srgbClr val="D0E3F3"/>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S"/>
          </a:p>
        </p:txBody>
      </p:sp>
      <p:sp>
        <p:nvSpPr>
          <p:cNvPr id="50" name="Text Box 121">
            <a:extLst>
              <a:ext uri="{FF2B5EF4-FFF2-40B4-BE49-F238E27FC236}">
                <a16:creationId xmlns:a16="http://schemas.microsoft.com/office/drawing/2014/main" id="{B2473A51-8827-AAF7-04A2-10B5051BD9FA}"/>
              </a:ext>
            </a:extLst>
          </p:cNvPr>
          <p:cNvSpPr txBox="1">
            <a:spLocks noChangeArrowheads="1"/>
          </p:cNvSpPr>
          <p:nvPr/>
        </p:nvSpPr>
        <p:spPr bwMode="auto">
          <a:xfrm>
            <a:off x="114300" y="6919913"/>
            <a:ext cx="3980355" cy="738663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en-AS" dirty="0"/>
              <a:t>Click here to insert your Abstract text. Type it in or copy and paste from your Word document or other source.</a:t>
            </a:r>
          </a:p>
          <a:p>
            <a:endParaRPr lang="en-US" altLang="en-AS" dirty="0"/>
          </a:p>
          <a:p>
            <a:r>
              <a:rPr lang="en-US" altLang="en-AS" dirty="0"/>
              <a:t>This text box will automatically re-size to your text.</a:t>
            </a:r>
          </a:p>
          <a:p>
            <a:endParaRPr lang="en-US" altLang="en-AS" dirty="0"/>
          </a:p>
          <a:p>
            <a:r>
              <a:rPr lang="en-US" altLang="en-AS" dirty="0"/>
              <a:t>To change the background color of this text box: Double-click near the edge to open the Format tool, select ‘Colors and Lines’, and change the fill color to whatever you like.</a:t>
            </a:r>
          </a:p>
          <a:p>
            <a:endParaRPr lang="en-US" altLang="en-AS" dirty="0"/>
          </a:p>
          <a:p>
            <a:r>
              <a:rPr lang="en-US" altLang="en-AS" dirty="0"/>
              <a:t>To change the font style of this text box: Click on the border once to highlight the entire text box, then select a different font or font size that suits you. This text is in Arial 22pt and is easily readable up to 3 feet away in a 24x48 poster, and up to 6 feet away in a 48x96 poster (file printed at 200%).</a:t>
            </a:r>
          </a:p>
        </p:txBody>
      </p:sp>
      <p:sp>
        <p:nvSpPr>
          <p:cNvPr id="51" name="Text Box 182">
            <a:extLst>
              <a:ext uri="{FF2B5EF4-FFF2-40B4-BE49-F238E27FC236}">
                <a16:creationId xmlns:a16="http://schemas.microsoft.com/office/drawing/2014/main" id="{88DFC558-BA06-CB24-1D9C-4FC75C76876A}"/>
              </a:ext>
            </a:extLst>
          </p:cNvPr>
          <p:cNvSpPr txBox="1">
            <a:spLocks noChangeArrowheads="1"/>
          </p:cNvSpPr>
          <p:nvPr/>
        </p:nvSpPr>
        <p:spPr bwMode="auto">
          <a:xfrm>
            <a:off x="114300" y="6328077"/>
            <a:ext cx="2743880" cy="75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ABSTRACT</a:t>
            </a:r>
          </a:p>
        </p:txBody>
      </p:sp>
      <p:sp>
        <p:nvSpPr>
          <p:cNvPr id="58" name="Text Box 129">
            <a:extLst>
              <a:ext uri="{FF2B5EF4-FFF2-40B4-BE49-F238E27FC236}">
                <a16:creationId xmlns:a16="http://schemas.microsoft.com/office/drawing/2014/main" id="{61529375-6B7D-BE15-5ABD-3C5FB9CC7C6A}"/>
              </a:ext>
            </a:extLst>
          </p:cNvPr>
          <p:cNvSpPr txBox="1">
            <a:spLocks noChangeArrowheads="1"/>
          </p:cNvSpPr>
          <p:nvPr/>
        </p:nvSpPr>
        <p:spPr bwMode="auto">
          <a:xfrm>
            <a:off x="4268685" y="2998738"/>
            <a:ext cx="9736240" cy="408158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A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AS" dirty="0"/>
          </a:p>
          <a:p>
            <a:r>
              <a:rPr lang="en-US" altLang="en-AS" dirty="0"/>
              <a:t>To have the box automatically re-size to your text: Double-click near the edge to open the Format tool, and select ‘Text Box’, then check “Resize AutoShape to Fit Text”.</a:t>
            </a:r>
          </a:p>
          <a:p>
            <a:endParaRPr lang="en-US" altLang="en-AS" dirty="0"/>
          </a:p>
          <a:p>
            <a:r>
              <a:rPr lang="en-US" altLang="en-AS" dirty="0"/>
              <a:t>To change the background color of this text box: Double-click near the edge to open the Format tool, select ‘Colors and Lines’, and change the fill color to whatever you like. </a:t>
            </a:r>
          </a:p>
          <a:p>
            <a:endParaRPr lang="en-US" altLang="en-AS" dirty="0"/>
          </a:p>
          <a:p>
            <a:r>
              <a:rPr lang="en-US" altLang="en-A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61" name="Text Box 129">
            <a:extLst>
              <a:ext uri="{FF2B5EF4-FFF2-40B4-BE49-F238E27FC236}">
                <a16:creationId xmlns:a16="http://schemas.microsoft.com/office/drawing/2014/main" id="{8EC65A16-E832-2A94-335B-743E3C0369A4}"/>
              </a:ext>
            </a:extLst>
          </p:cNvPr>
          <p:cNvSpPr txBox="1">
            <a:spLocks noChangeArrowheads="1"/>
          </p:cNvSpPr>
          <p:nvPr/>
        </p:nvSpPr>
        <p:spPr bwMode="auto">
          <a:xfrm>
            <a:off x="4212624" y="14611349"/>
            <a:ext cx="9773043" cy="589521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A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AS" dirty="0"/>
          </a:p>
          <a:p>
            <a:r>
              <a:rPr lang="en-US" altLang="en-AS" dirty="0"/>
              <a:t>To have the box automatically re-size to your text: Double-click near the edge to open the Format tool, and select ‘Text Box’, then check “Resize AutoShape to Fit Text”.</a:t>
            </a:r>
          </a:p>
          <a:p>
            <a:endParaRPr lang="en-US" altLang="en-AS" dirty="0"/>
          </a:p>
          <a:p>
            <a:r>
              <a:rPr lang="en-US" altLang="en-AS" dirty="0"/>
              <a:t>To change the background color of this text box: Double-click near the edge to open the Format tool, select ‘Colors and Lines’, and change the fill color to whatever you like. </a:t>
            </a:r>
          </a:p>
          <a:p>
            <a:endParaRPr lang="en-US" altLang="en-AS" dirty="0"/>
          </a:p>
          <a:p>
            <a:r>
              <a:rPr lang="en-US" altLang="en-A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5" name="Text Box 129">
            <a:extLst>
              <a:ext uri="{FF2B5EF4-FFF2-40B4-BE49-F238E27FC236}">
                <a16:creationId xmlns:a16="http://schemas.microsoft.com/office/drawing/2014/main" id="{A28D5572-3DAF-A751-48AF-5E1DF8A9FDC0}"/>
              </a:ext>
            </a:extLst>
          </p:cNvPr>
          <p:cNvSpPr txBox="1">
            <a:spLocks noChangeArrowheads="1"/>
          </p:cNvSpPr>
          <p:nvPr/>
        </p:nvSpPr>
        <p:spPr bwMode="auto">
          <a:xfrm>
            <a:off x="4231882" y="21493543"/>
            <a:ext cx="9773043" cy="589521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A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AS" dirty="0"/>
          </a:p>
          <a:p>
            <a:r>
              <a:rPr lang="en-US" altLang="en-AS" dirty="0"/>
              <a:t>To have the box automatically re-size to your text: Double-click near the edge to open the Format tool, and select ‘Text Box’, then check “Resize AutoShape to Fit Text”.</a:t>
            </a:r>
          </a:p>
          <a:p>
            <a:endParaRPr lang="en-US" altLang="en-AS" dirty="0"/>
          </a:p>
          <a:p>
            <a:r>
              <a:rPr lang="en-US" altLang="en-AS" dirty="0"/>
              <a:t>To change the background color of this text box: Double-click near the edge to open the Format tool, select ‘Colors and Lines’, and change the fill color to whatever you like. </a:t>
            </a:r>
          </a:p>
          <a:p>
            <a:endParaRPr lang="en-US" altLang="en-AS" dirty="0"/>
          </a:p>
          <a:p>
            <a:r>
              <a:rPr lang="en-US" altLang="en-A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11" name="TextBox 10">
            <a:extLst>
              <a:ext uri="{FF2B5EF4-FFF2-40B4-BE49-F238E27FC236}">
                <a16:creationId xmlns:a16="http://schemas.microsoft.com/office/drawing/2014/main" id="{6356E0E2-084B-5E52-BA58-45AA14BFDA77}"/>
              </a:ext>
            </a:extLst>
          </p:cNvPr>
          <p:cNvSpPr txBox="1"/>
          <p:nvPr/>
        </p:nvSpPr>
        <p:spPr>
          <a:xfrm>
            <a:off x="152400" y="28854400"/>
            <a:ext cx="11087100" cy="1844246"/>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GB" sz="1200" dirty="0"/>
              <a:t>Ferrández-Pastor, Francisco, et al. "Developing ubiquitous sensor network platform using internet of things: Application in precision agriculture." Sensors 16.7 (2016): 1141</a:t>
            </a:r>
            <a:endParaRPr lang="en-US" sz="1200" dirty="0"/>
          </a:p>
          <a:p>
            <a:r>
              <a:rPr lang="en-GB" sz="1200" dirty="0"/>
              <a:t>Gondchawar, Nikesh, and R. S. Kawitkar. "IoT based smart agriculture." International Journal of advanced research in Computer and Communication Engineering 5.6 (2016): 838-842</a:t>
            </a:r>
            <a:endParaRPr lang="en-US" sz="1200" dirty="0"/>
          </a:p>
          <a:p>
            <a:r>
              <a:rPr lang="en-GB" sz="1200" dirty="0"/>
              <a:t>Krishna, K. L., Silver, O., Malende, W. F., &amp; Anuradha, K. (2017). Internet of Things application for implementation of smart agriculture system. 2017 International Conference on I-SMAC (IoT in Social, Mobile, Analytics </a:t>
            </a:r>
            <a:r>
              <a:rPr lang="en-GB" sz="1100" dirty="0"/>
              <a:t>and</a:t>
            </a:r>
            <a:r>
              <a:rPr lang="en-GB" sz="1200" dirty="0"/>
              <a:t> Cloud) (I-SMAC). doi:10.1109/i-smac.2017.8058236</a:t>
            </a:r>
            <a:endParaRPr lang="en-US" sz="1200" dirty="0"/>
          </a:p>
          <a:p>
            <a:r>
              <a:rPr lang="en-GB" sz="1200" dirty="0"/>
              <a:t>P. J. Sarkar and S. Chanagala, “IoT based Digital Agriculture Monitoring System &amp; Their Impact on Optimal Utilization of Resources,” J. Res. Vol., vol. 4, no. 01, pp. 1–4, 2018  </a:t>
            </a:r>
            <a:endParaRPr lang="en-US" sz="1200" dirty="0"/>
          </a:p>
        </p:txBody>
      </p:sp>
      <p:sp>
        <p:nvSpPr>
          <p:cNvPr id="12" name="TextBox 11">
            <a:extLst>
              <a:ext uri="{FF2B5EF4-FFF2-40B4-BE49-F238E27FC236}">
                <a16:creationId xmlns:a16="http://schemas.microsoft.com/office/drawing/2014/main" id="{7B4EB68B-2FEE-0B39-1BD8-C74AE51F65F7}"/>
              </a:ext>
            </a:extLst>
          </p:cNvPr>
          <p:cNvSpPr txBox="1"/>
          <p:nvPr/>
        </p:nvSpPr>
        <p:spPr>
          <a:xfrm>
            <a:off x="11414590" y="28731205"/>
            <a:ext cx="259033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p>
        </p:txBody>
      </p:sp>
      <p:grpSp>
        <p:nvGrpSpPr>
          <p:cNvPr id="14" name="Group 13">
            <a:extLst>
              <a:ext uri="{FF2B5EF4-FFF2-40B4-BE49-F238E27FC236}">
                <a16:creationId xmlns:a16="http://schemas.microsoft.com/office/drawing/2014/main" id="{556FFFA4-840F-4904-FC4C-2E5F52D8E329}"/>
              </a:ext>
            </a:extLst>
          </p:cNvPr>
          <p:cNvGrpSpPr/>
          <p:nvPr/>
        </p:nvGrpSpPr>
        <p:grpSpPr>
          <a:xfrm>
            <a:off x="108763" y="27704220"/>
            <a:ext cx="4848357" cy="1124585"/>
            <a:chOff x="0" y="27617860"/>
            <a:chExt cx="4848357" cy="1124585"/>
          </a:xfrm>
        </p:grpSpPr>
        <p:sp>
          <p:nvSpPr>
            <p:cNvPr id="10" name="Text Box 136">
              <a:extLst>
                <a:ext uri="{FF2B5EF4-FFF2-40B4-BE49-F238E27FC236}">
                  <a16:creationId xmlns:a16="http://schemas.microsoft.com/office/drawing/2014/main" id="{E35E6231-0394-EEFD-11B9-69185E9B3B92}"/>
                </a:ext>
              </a:extLst>
            </p:cNvPr>
            <p:cNvSpPr txBox="1">
              <a:spLocks noChangeArrowheads="1"/>
            </p:cNvSpPr>
            <p:nvPr/>
          </p:nvSpPr>
          <p:spPr bwMode="auto">
            <a:xfrm>
              <a:off x="868002" y="27968689"/>
              <a:ext cx="3980355"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Published result</a:t>
              </a:r>
            </a:p>
          </p:txBody>
        </p:sp>
        <p:pic>
          <p:nvPicPr>
            <p:cNvPr id="1034" name="Picture 10" descr="Result - Free files and folders icons">
              <a:extLst>
                <a:ext uri="{FF2B5EF4-FFF2-40B4-BE49-F238E27FC236}">
                  <a16:creationId xmlns:a16="http://schemas.microsoft.com/office/drawing/2014/main" id="{A6E0A339-139A-A133-D83C-6877B76C2893}"/>
                </a:ext>
              </a:extLst>
            </p:cNvPr>
            <p:cNvPicPr>
              <a:picLocks noChangeAspect="1" noChangeArrowheads="1"/>
            </p:cNvPicPr>
            <p:nvPr/>
          </p:nvPicPr>
          <p:blipFill>
            <a:blip r:embed="rId2"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0" y="27617860"/>
              <a:ext cx="1124585" cy="11245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E065759B-0D90-99C0-25B6-9D9F5247CE16}"/>
              </a:ext>
            </a:extLst>
          </p:cNvPr>
          <p:cNvGrpSpPr/>
          <p:nvPr/>
        </p:nvGrpSpPr>
        <p:grpSpPr>
          <a:xfrm>
            <a:off x="11414590" y="27856069"/>
            <a:ext cx="2590335" cy="995912"/>
            <a:chOff x="11414590" y="27856069"/>
            <a:chExt cx="2590335" cy="995912"/>
          </a:xfrm>
        </p:grpSpPr>
        <p:pic>
          <p:nvPicPr>
            <p:cNvPr id="1032" name="Picture 8" descr="Is Live Streaming The Next Big Advertising Trend? - Mobile Marketing Watch">
              <a:extLst>
                <a:ext uri="{FF2B5EF4-FFF2-40B4-BE49-F238E27FC236}">
                  <a16:creationId xmlns:a16="http://schemas.microsoft.com/office/drawing/2014/main" id="{157C9DB9-0089-DB6C-37B3-ED42A4E4210C}"/>
                </a:ext>
              </a:extLst>
            </p:cNvPr>
            <p:cNvPicPr>
              <a:picLocks noChangeAspect="1" noChangeArrowheads="1"/>
            </p:cNvPicPr>
            <p:nvPr/>
          </p:nvPicPr>
          <p:blipFill>
            <a:blip r:embed="rId3" cstate="print">
              <a:clrChange>
                <a:clrFrom>
                  <a:srgbClr val="F2851E"/>
                </a:clrFrom>
                <a:clrTo>
                  <a:srgbClr val="F2851E">
                    <a:alpha val="0"/>
                  </a:srgbClr>
                </a:clrTo>
              </a:clrChange>
              <a:extLst>
                <a:ext uri="{28A0092B-C50C-407E-A947-70E740481C1C}">
                  <a14:useLocalDpi xmlns:a14="http://schemas.microsoft.com/office/drawing/2010/main" val="0"/>
                </a:ext>
              </a:extLst>
            </a:blip>
            <a:srcRect/>
            <a:stretch>
              <a:fillRect/>
            </a:stretch>
          </p:blipFill>
          <p:spPr bwMode="auto">
            <a:xfrm>
              <a:off x="11414590" y="27856069"/>
              <a:ext cx="1167935" cy="8750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36">
              <a:extLst>
                <a:ext uri="{FF2B5EF4-FFF2-40B4-BE49-F238E27FC236}">
                  <a16:creationId xmlns:a16="http://schemas.microsoft.com/office/drawing/2014/main" id="{7789DAB2-D152-745B-A9E2-34D380605D9C}"/>
                </a:ext>
              </a:extLst>
            </p:cNvPr>
            <p:cNvSpPr txBox="1">
              <a:spLocks noChangeArrowheads="1"/>
            </p:cNvSpPr>
            <p:nvPr/>
          </p:nvSpPr>
          <p:spPr bwMode="auto">
            <a:xfrm>
              <a:off x="12582525" y="28110644"/>
              <a:ext cx="1422400"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Video</a:t>
              </a:r>
            </a:p>
          </p:txBody>
        </p:sp>
      </p:grpSp>
      <p:grpSp>
        <p:nvGrpSpPr>
          <p:cNvPr id="16" name="Group 15">
            <a:extLst>
              <a:ext uri="{FF2B5EF4-FFF2-40B4-BE49-F238E27FC236}">
                <a16:creationId xmlns:a16="http://schemas.microsoft.com/office/drawing/2014/main" id="{8EAAC501-9494-0965-64CE-5FC2E77A9B44}"/>
              </a:ext>
            </a:extLst>
          </p:cNvPr>
          <p:cNvGrpSpPr/>
          <p:nvPr/>
        </p:nvGrpSpPr>
        <p:grpSpPr>
          <a:xfrm>
            <a:off x="3704651" y="20292318"/>
            <a:ext cx="4863832" cy="1415475"/>
            <a:chOff x="3704651" y="20292318"/>
            <a:chExt cx="4863832" cy="1415475"/>
          </a:xfrm>
        </p:grpSpPr>
        <p:sp>
          <p:nvSpPr>
            <p:cNvPr id="55" name="Text Box 134">
              <a:extLst>
                <a:ext uri="{FF2B5EF4-FFF2-40B4-BE49-F238E27FC236}">
                  <a16:creationId xmlns:a16="http://schemas.microsoft.com/office/drawing/2014/main" id="{20EE91B8-DA78-5993-6F52-8DD9AB6E33A0}"/>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DISCUSSION</a:t>
              </a:r>
            </a:p>
          </p:txBody>
        </p:sp>
        <p:pic>
          <p:nvPicPr>
            <p:cNvPr id="1038" name="Picture 14" descr="Discussion Icon Graphic by rudezstudio ...">
              <a:extLst>
                <a:ext uri="{FF2B5EF4-FFF2-40B4-BE49-F238E27FC236}">
                  <a16:creationId xmlns:a16="http://schemas.microsoft.com/office/drawing/2014/main" id="{5B24642B-9697-2762-E5E3-E954C0ADDCC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B75F916-F36C-80B8-2A23-EBC6A3DD4B1D}"/>
              </a:ext>
            </a:extLst>
          </p:cNvPr>
          <p:cNvGrpSpPr/>
          <p:nvPr/>
        </p:nvGrpSpPr>
        <p:grpSpPr>
          <a:xfrm>
            <a:off x="4372946" y="13378675"/>
            <a:ext cx="3341529" cy="1159122"/>
            <a:chOff x="4372946" y="13378675"/>
            <a:chExt cx="3341529" cy="1159122"/>
          </a:xfrm>
        </p:grpSpPr>
        <p:sp>
          <p:nvSpPr>
            <p:cNvPr id="56" name="Text Box 135">
              <a:extLst>
                <a:ext uri="{FF2B5EF4-FFF2-40B4-BE49-F238E27FC236}">
                  <a16:creationId xmlns:a16="http://schemas.microsoft.com/office/drawing/2014/main" id="{4B58C048-C169-63A5-C063-A1754FC9AC5F}"/>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040" name="Picture 16" descr="results&quot; Icon - Download for free ...">
              <a:extLst>
                <a:ext uri="{FF2B5EF4-FFF2-40B4-BE49-F238E27FC236}">
                  <a16:creationId xmlns:a16="http://schemas.microsoft.com/office/drawing/2014/main" id="{4F090D1A-4554-0218-B1F9-A149B3046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44545BC7-33A7-82D1-8A08-25EC34CEF96B}"/>
              </a:ext>
            </a:extLst>
          </p:cNvPr>
          <p:cNvGrpSpPr/>
          <p:nvPr/>
        </p:nvGrpSpPr>
        <p:grpSpPr>
          <a:xfrm>
            <a:off x="4268685" y="1767491"/>
            <a:ext cx="4853625" cy="1271966"/>
            <a:chOff x="4268685" y="1767491"/>
            <a:chExt cx="4853625" cy="1271966"/>
          </a:xfrm>
        </p:grpSpPr>
        <p:sp>
          <p:nvSpPr>
            <p:cNvPr id="54" name="Text Box 130">
              <a:extLst>
                <a:ext uri="{FF2B5EF4-FFF2-40B4-BE49-F238E27FC236}">
                  <a16:creationId xmlns:a16="http://schemas.microsoft.com/office/drawing/2014/main" id="{6906E3C4-7930-C843-9116-C044EC545318}"/>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4000" dirty="0">
                  <a:latin typeface="Impact" panose="020B0806030902050204" pitchFamily="34" charset="0"/>
                </a:rPr>
                <a:t>INTRODUCTION</a:t>
              </a:r>
            </a:p>
          </p:txBody>
        </p:sp>
        <p:pic>
          <p:nvPicPr>
            <p:cNvPr id="1042" name="Picture 18" descr="Introduction icons for free download | Freepik">
              <a:extLst>
                <a:ext uri="{FF2B5EF4-FFF2-40B4-BE49-F238E27FC236}">
                  <a16:creationId xmlns:a16="http://schemas.microsoft.com/office/drawing/2014/main" id="{6C2BE293-EAFA-A625-75DB-3E2FF1084B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3D71AF8-53B7-3BAA-FE46-B6703A6DF354}"/>
              </a:ext>
            </a:extLst>
          </p:cNvPr>
          <p:cNvSpPr/>
          <p:nvPr/>
        </p:nvSpPr>
        <p:spPr>
          <a:xfrm>
            <a:off x="12927902" y="30888114"/>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endParaRPr lang="en-AS" sz="4000" dirty="0"/>
          </a:p>
        </p:txBody>
      </p:sp>
      <p:pic>
        <p:nvPicPr>
          <p:cNvPr id="20" name="Picture 19" descr="Diagram&#10;&#10;Description generated with very high confidence">
            <a:extLst>
              <a:ext uri="{FF2B5EF4-FFF2-40B4-BE49-F238E27FC236}">
                <a16:creationId xmlns:a16="http://schemas.microsoft.com/office/drawing/2014/main" id="{DEB05AB8-EF98-77B4-B405-38FD87E1CB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2946" y="7217585"/>
            <a:ext cx="4786121" cy="3352895"/>
          </a:xfrm>
          <a:prstGeom prst="rect">
            <a:avLst/>
          </a:prstGeom>
        </p:spPr>
      </p:pic>
      <p:pic>
        <p:nvPicPr>
          <p:cNvPr id="21" name="Picture 20">
            <a:extLst>
              <a:ext uri="{FF2B5EF4-FFF2-40B4-BE49-F238E27FC236}">
                <a16:creationId xmlns:a16="http://schemas.microsoft.com/office/drawing/2014/main" id="{E29E26CD-A31B-16BF-5212-6201A141942A}"/>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4372946" y="10705970"/>
            <a:ext cx="6166600" cy="2416604"/>
          </a:xfrm>
          <a:prstGeom prst="rect">
            <a:avLst/>
          </a:prstGeom>
        </p:spPr>
      </p:pic>
    </p:spTree>
    <p:extLst>
      <p:ext uri="{BB962C8B-B14F-4D97-AF65-F5344CB8AC3E}">
        <p14:creationId xmlns:p14="http://schemas.microsoft.com/office/powerpoint/2010/main" val="3900268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0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129">
            <a:extLst>
              <a:ext uri="{FF2B5EF4-FFF2-40B4-BE49-F238E27FC236}">
                <a16:creationId xmlns:a16="http://schemas.microsoft.com/office/drawing/2014/main" id="{CC825C7C-26D7-16A3-20E7-40ACE5C233FF}"/>
              </a:ext>
            </a:extLst>
          </p:cNvPr>
          <p:cNvSpPr txBox="1">
            <a:spLocks noChangeArrowheads="1"/>
          </p:cNvSpPr>
          <p:nvPr/>
        </p:nvSpPr>
        <p:spPr bwMode="auto">
          <a:xfrm>
            <a:off x="10690111" y="2797911"/>
            <a:ext cx="3494131" cy="28259320"/>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AS" b="1" dirty="0">
              <a:solidFill>
                <a:srgbClr val="CC0000"/>
              </a:solidFill>
            </a:endParaRPr>
          </a:p>
        </p:txBody>
      </p:sp>
      <p:sp>
        <p:nvSpPr>
          <p:cNvPr id="2" name="Text Box 129">
            <a:extLst>
              <a:ext uri="{FF2B5EF4-FFF2-40B4-BE49-F238E27FC236}">
                <a16:creationId xmlns:a16="http://schemas.microsoft.com/office/drawing/2014/main" id="{848043AA-F131-70D6-E02E-5DB7BF91DB42}"/>
              </a:ext>
            </a:extLst>
          </p:cNvPr>
          <p:cNvSpPr txBox="1">
            <a:spLocks noChangeArrowheads="1"/>
          </p:cNvSpPr>
          <p:nvPr/>
        </p:nvSpPr>
        <p:spPr bwMode="auto">
          <a:xfrm>
            <a:off x="668295" y="3375904"/>
            <a:ext cx="9515165" cy="408158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br>
              <a:rPr lang="en-GB" sz="2800" b="1" dirty="0">
                <a:solidFill>
                  <a:srgbClr val="FFFFFF"/>
                </a:solidFill>
                <a:latin typeface="Poppins" panose="00000500000000000000" pitchFamily="2" charset="0"/>
              </a:rPr>
            </a:br>
            <a:r>
              <a:rPr lang="en-GB" sz="2800" b="1" dirty="0">
                <a:latin typeface="Poppins" panose="00000500000000000000" pitchFamily="2" charset="0"/>
              </a:rPr>
              <a:t>Welcome To RARL</a:t>
            </a:r>
          </a:p>
          <a:p>
            <a:pPr fontAlgn="base"/>
            <a:r>
              <a:rPr lang="en-GB" sz="2800" dirty="0">
                <a:latin typeface="Open Sans" panose="020B0606030504020204" pitchFamily="34" charset="0"/>
              </a:rPr>
              <a:t>This centre is started to develop design and various robot specially in the filed of service robot and active in automation project. The main target over than research in this filed is consulting and help industry for automation solution.</a:t>
            </a:r>
          </a:p>
        </p:txBody>
      </p:sp>
      <p:sp>
        <p:nvSpPr>
          <p:cNvPr id="4" name="Text Box 129">
            <a:extLst>
              <a:ext uri="{FF2B5EF4-FFF2-40B4-BE49-F238E27FC236}">
                <a16:creationId xmlns:a16="http://schemas.microsoft.com/office/drawing/2014/main" id="{F2C61FC4-4F19-CA33-65AF-39DE9A16DE44}"/>
              </a:ext>
            </a:extLst>
          </p:cNvPr>
          <p:cNvSpPr txBox="1">
            <a:spLocks noChangeArrowheads="1"/>
          </p:cNvSpPr>
          <p:nvPr/>
        </p:nvSpPr>
        <p:spPr bwMode="auto">
          <a:xfrm>
            <a:off x="227972" y="26592529"/>
            <a:ext cx="9773043" cy="4054167"/>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A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AS" dirty="0"/>
          </a:p>
          <a:p>
            <a:r>
              <a:rPr lang="en-US" altLang="en-AS" dirty="0"/>
              <a:t>To have the box automatically re-size to your text: Double-click near the edge to open the Format tool, and select ‘Text Box’, then check “Resize AutoShape to Fit Text”.</a:t>
            </a:r>
          </a:p>
          <a:p>
            <a:endParaRPr lang="en-US" altLang="en-AS" dirty="0"/>
          </a:p>
          <a:p>
            <a:r>
              <a:rPr lang="en-US" altLang="en-AS" dirty="0"/>
              <a:t>To change the background color of this text box: Double-click near the edge to open the Format tool, select ‘Colors and Lines’, and change the fill color to whatever you like. </a:t>
            </a:r>
          </a:p>
          <a:p>
            <a:endParaRPr lang="en-US" altLang="en-AS" dirty="0"/>
          </a:p>
          <a:p>
            <a:r>
              <a:rPr lang="en-US" altLang="en-A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grpSp>
        <p:nvGrpSpPr>
          <p:cNvPr id="6" name="Group 5">
            <a:extLst>
              <a:ext uri="{FF2B5EF4-FFF2-40B4-BE49-F238E27FC236}">
                <a16:creationId xmlns:a16="http://schemas.microsoft.com/office/drawing/2014/main" id="{0A70CB82-2CFF-DEE9-6F6A-03B388FBC3F3}"/>
              </a:ext>
            </a:extLst>
          </p:cNvPr>
          <p:cNvGrpSpPr/>
          <p:nvPr/>
        </p:nvGrpSpPr>
        <p:grpSpPr>
          <a:xfrm>
            <a:off x="-56249" y="25321817"/>
            <a:ext cx="4863832" cy="1415475"/>
            <a:chOff x="3704651" y="20292318"/>
            <a:chExt cx="4863832" cy="1415475"/>
          </a:xfrm>
        </p:grpSpPr>
        <p:sp>
          <p:nvSpPr>
            <p:cNvPr id="7" name="Text Box 134">
              <a:extLst>
                <a:ext uri="{FF2B5EF4-FFF2-40B4-BE49-F238E27FC236}">
                  <a16:creationId xmlns:a16="http://schemas.microsoft.com/office/drawing/2014/main" id="{318221AD-3F3D-D658-52E4-B4BD44D54687}"/>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DISCUSSION</a:t>
              </a:r>
            </a:p>
          </p:txBody>
        </p:sp>
        <p:pic>
          <p:nvPicPr>
            <p:cNvPr id="8" name="Picture 14" descr="Discussion Icon Graphic by rudezstudio ...">
              <a:extLst>
                <a:ext uri="{FF2B5EF4-FFF2-40B4-BE49-F238E27FC236}">
                  <a16:creationId xmlns:a16="http://schemas.microsoft.com/office/drawing/2014/main" id="{B3DA1719-4EAF-4B66-CB14-1B0EBD77A70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8209673F-B17A-B8EE-2284-10F97C3E62DA}"/>
              </a:ext>
            </a:extLst>
          </p:cNvPr>
          <p:cNvGrpSpPr/>
          <p:nvPr/>
        </p:nvGrpSpPr>
        <p:grpSpPr>
          <a:xfrm>
            <a:off x="10681287" y="1661914"/>
            <a:ext cx="3341529" cy="1159122"/>
            <a:chOff x="4372946" y="13378675"/>
            <a:chExt cx="3341529" cy="1159122"/>
          </a:xfrm>
        </p:grpSpPr>
        <p:sp>
          <p:nvSpPr>
            <p:cNvPr id="10" name="Text Box 135">
              <a:extLst>
                <a:ext uri="{FF2B5EF4-FFF2-40B4-BE49-F238E27FC236}">
                  <a16:creationId xmlns:a16="http://schemas.microsoft.com/office/drawing/2014/main" id="{FF8F0261-0E01-7222-8B08-1B1BAEA6DBD9}"/>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1" name="Picture 16" descr="results&quot; Icon - Download for free ...">
              <a:extLst>
                <a:ext uri="{FF2B5EF4-FFF2-40B4-BE49-F238E27FC236}">
                  <a16:creationId xmlns:a16="http://schemas.microsoft.com/office/drawing/2014/main" id="{19BD4D8C-5736-5CE5-5ECE-8EF34C59593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8" descr="Introduction icons for free download | Freepik">
            <a:extLst>
              <a:ext uri="{FF2B5EF4-FFF2-40B4-BE49-F238E27FC236}">
                <a16:creationId xmlns:a16="http://schemas.microsoft.com/office/drawing/2014/main" id="{697DD1E0-093E-35DA-2D6E-1811B5638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3" y="1840841"/>
            <a:ext cx="1468732" cy="1271966"/>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11">
            <a:extLst>
              <a:ext uri="{FF2B5EF4-FFF2-40B4-BE49-F238E27FC236}">
                <a16:creationId xmlns:a16="http://schemas.microsoft.com/office/drawing/2014/main" id="{1C9F3424-D13E-F731-774B-14E6EA801EEB}"/>
              </a:ext>
            </a:extLst>
          </p:cNvPr>
          <p:cNvSpPr txBox="1">
            <a:spLocks/>
          </p:cNvSpPr>
          <p:nvPr/>
        </p:nvSpPr>
        <p:spPr>
          <a:xfrm>
            <a:off x="26928097" y="9483008"/>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5</a:t>
            </a:fld>
            <a:endParaRPr lang="zh-CN" altLang="en-US"/>
          </a:p>
        </p:txBody>
      </p:sp>
      <p:pic>
        <p:nvPicPr>
          <p:cNvPr id="16" name="Picture 15">
            <a:extLst>
              <a:ext uri="{FF2B5EF4-FFF2-40B4-BE49-F238E27FC236}">
                <a16:creationId xmlns:a16="http://schemas.microsoft.com/office/drawing/2014/main" id="{C8AAE1A0-7A53-B117-D88C-203E31A29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43873" y="24349558"/>
            <a:ext cx="2392349" cy="3047132"/>
          </a:xfrm>
          <a:prstGeom prst="rect">
            <a:avLst/>
          </a:prstGeom>
        </p:spPr>
      </p:pic>
      <p:grpSp>
        <p:nvGrpSpPr>
          <p:cNvPr id="20" name="Group 19">
            <a:extLst>
              <a:ext uri="{FF2B5EF4-FFF2-40B4-BE49-F238E27FC236}">
                <a16:creationId xmlns:a16="http://schemas.microsoft.com/office/drawing/2014/main" id="{7F96D794-E2B7-5D04-E804-ADF6CDBD09EB}"/>
              </a:ext>
            </a:extLst>
          </p:cNvPr>
          <p:cNvGrpSpPr/>
          <p:nvPr/>
        </p:nvGrpSpPr>
        <p:grpSpPr>
          <a:xfrm>
            <a:off x="10706253" y="20452158"/>
            <a:ext cx="3289212" cy="2993451"/>
            <a:chOff x="4039495" y="3666729"/>
            <a:chExt cx="3919695" cy="3004444"/>
          </a:xfrm>
        </p:grpSpPr>
        <p:pic>
          <p:nvPicPr>
            <p:cNvPr id="21" name="Picture 20">
              <a:extLst>
                <a:ext uri="{FF2B5EF4-FFF2-40B4-BE49-F238E27FC236}">
                  <a16:creationId xmlns:a16="http://schemas.microsoft.com/office/drawing/2014/main" id="{3EBDA95A-9258-BE44-22A8-FB96FA79D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9495" y="3666729"/>
              <a:ext cx="3919695" cy="3004444"/>
            </a:xfrm>
            <a:prstGeom prst="rect">
              <a:avLst/>
            </a:prstGeom>
          </p:spPr>
        </p:pic>
        <p:sp>
          <p:nvSpPr>
            <p:cNvPr id="22" name="Rectangle 21">
              <a:extLst>
                <a:ext uri="{FF2B5EF4-FFF2-40B4-BE49-F238E27FC236}">
                  <a16:creationId xmlns:a16="http://schemas.microsoft.com/office/drawing/2014/main" id="{55976531-1C07-00F9-A7B7-871F7E0CE4B8}"/>
                </a:ext>
              </a:extLst>
            </p:cNvPr>
            <p:cNvSpPr/>
            <p:nvPr/>
          </p:nvSpPr>
          <p:spPr>
            <a:xfrm>
              <a:off x="4955956" y="5872554"/>
              <a:ext cx="804736" cy="461665"/>
            </a:xfrm>
            <a:prstGeom prst="rect">
              <a:avLst/>
            </a:prstGeom>
            <a:solidFill>
              <a:schemeClr val="bg1"/>
            </a:solidFill>
          </p:spPr>
          <p:txBody>
            <a:bodyPr vert="horz" wrap="square" rtlCol="0">
              <a:spAutoFit/>
            </a:bodyPr>
            <a:lstStyle/>
            <a:p>
              <a:r>
                <a:rPr lang="fa-IR" altLang="zh-CN" sz="2400" b="1" dirty="0">
                  <a:latin typeface="Times New Roman" panose="02020603050405020304" pitchFamily="18" charset="0"/>
                  <a:cs typeface="Times New Roman" panose="02020603050405020304" pitchFamily="18" charset="0"/>
                </a:rPr>
                <a:t>2019</a:t>
              </a:r>
              <a:endParaRPr lang="zh-CN" altLang="en-US" sz="2400" b="1" dirty="0">
                <a:latin typeface="Times New Roman" panose="02020603050405020304" pitchFamily="18" charset="0"/>
                <a:cs typeface="Times New Roman" panose="02020603050405020304" pitchFamily="18" charset="0"/>
              </a:endParaRPr>
            </a:p>
          </p:txBody>
        </p:sp>
      </p:grpSp>
      <p:sp>
        <p:nvSpPr>
          <p:cNvPr id="23" name="Rectangle 22">
            <a:extLst>
              <a:ext uri="{FF2B5EF4-FFF2-40B4-BE49-F238E27FC236}">
                <a16:creationId xmlns:a16="http://schemas.microsoft.com/office/drawing/2014/main" id="{7A529D17-6564-EF8F-8731-70FAC4217CA5}"/>
              </a:ext>
            </a:extLst>
          </p:cNvPr>
          <p:cNvSpPr/>
          <p:nvPr/>
        </p:nvSpPr>
        <p:spPr>
          <a:xfrm>
            <a:off x="13291391" y="26706668"/>
            <a:ext cx="833323" cy="461665"/>
          </a:xfrm>
          <a:prstGeom prst="rect">
            <a:avLst/>
          </a:prstGeom>
          <a:solidFill>
            <a:schemeClr val="bg1"/>
          </a:solidFill>
        </p:spPr>
        <p:txBody>
          <a:bodyPr vert="horz" wrap="square" rtlCol="0">
            <a:spAutoFit/>
          </a:bodyPr>
          <a:lstStyle/>
          <a:p>
            <a:r>
              <a:rPr lang="fa-IR" altLang="zh-CN" sz="2400" b="1" dirty="0">
                <a:latin typeface="Times New Roman" panose="02020603050405020304" pitchFamily="18" charset="0"/>
                <a:cs typeface="Times New Roman" panose="02020603050405020304" pitchFamily="18" charset="0"/>
              </a:rPr>
              <a:t>2022</a:t>
            </a:r>
            <a:endParaRPr lang="zh-CN" altLang="en-US" sz="2400" b="1" dirty="0">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08565901-4E34-C4FC-57D9-7C5F1BF0C6F7}"/>
              </a:ext>
            </a:extLst>
          </p:cNvPr>
          <p:cNvGrpSpPr/>
          <p:nvPr/>
        </p:nvGrpSpPr>
        <p:grpSpPr>
          <a:xfrm>
            <a:off x="11114806" y="8086788"/>
            <a:ext cx="2887330" cy="2040494"/>
            <a:chOff x="1978436" y="3673476"/>
            <a:chExt cx="6096623" cy="3513074"/>
          </a:xfrm>
        </p:grpSpPr>
        <p:pic>
          <p:nvPicPr>
            <p:cNvPr id="33" name="Picture 32">
              <a:extLst>
                <a:ext uri="{FF2B5EF4-FFF2-40B4-BE49-F238E27FC236}">
                  <a16:creationId xmlns:a16="http://schemas.microsoft.com/office/drawing/2014/main" id="{D0BA8280-F8F5-524C-8B92-1B009611CA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1978436" y="3673476"/>
              <a:ext cx="3023500" cy="3464839"/>
            </a:xfrm>
            <a:prstGeom prst="rect">
              <a:avLst/>
            </a:prstGeom>
          </p:spPr>
        </p:pic>
        <p:pic>
          <p:nvPicPr>
            <p:cNvPr id="34" name="Picture 33">
              <a:extLst>
                <a:ext uri="{FF2B5EF4-FFF2-40B4-BE49-F238E27FC236}">
                  <a16:creationId xmlns:a16="http://schemas.microsoft.com/office/drawing/2014/main" id="{7C067BAE-C672-2064-2C62-377088EB18A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1937" y="3673477"/>
              <a:ext cx="3073122" cy="3513073"/>
            </a:xfrm>
            <a:prstGeom prst="rect">
              <a:avLst/>
            </a:prstGeom>
          </p:spPr>
        </p:pic>
      </p:grpSp>
      <p:pic>
        <p:nvPicPr>
          <p:cNvPr id="30" name="Picture 29">
            <a:extLst>
              <a:ext uri="{FF2B5EF4-FFF2-40B4-BE49-F238E27FC236}">
                <a16:creationId xmlns:a16="http://schemas.microsoft.com/office/drawing/2014/main" id="{663094C9-7B6A-2610-7934-C31EA7C97C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07633" y="5638373"/>
            <a:ext cx="1599330" cy="2047731"/>
          </a:xfrm>
          <a:prstGeom prst="rect">
            <a:avLst/>
          </a:prstGeom>
        </p:spPr>
      </p:pic>
      <p:pic>
        <p:nvPicPr>
          <p:cNvPr id="31" name="Picture 30">
            <a:extLst>
              <a:ext uri="{FF2B5EF4-FFF2-40B4-BE49-F238E27FC236}">
                <a16:creationId xmlns:a16="http://schemas.microsoft.com/office/drawing/2014/main" id="{4FC26B86-4660-7C22-D444-DB833FDE6B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06101" y="3197042"/>
            <a:ext cx="1603064" cy="2040647"/>
          </a:xfrm>
          <a:prstGeom prst="rect">
            <a:avLst/>
          </a:prstGeom>
        </p:spPr>
      </p:pic>
      <p:pic>
        <p:nvPicPr>
          <p:cNvPr id="32" name="Picture 31">
            <a:extLst>
              <a:ext uri="{FF2B5EF4-FFF2-40B4-BE49-F238E27FC236}">
                <a16:creationId xmlns:a16="http://schemas.microsoft.com/office/drawing/2014/main" id="{7AD89593-6A14-BBA0-63EE-81FEC7F34F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572911" y="3189958"/>
            <a:ext cx="1599330" cy="2047731"/>
          </a:xfrm>
          <a:prstGeom prst="rect">
            <a:avLst/>
          </a:prstGeom>
        </p:spPr>
      </p:pic>
      <p:pic>
        <p:nvPicPr>
          <p:cNvPr id="26" name="Picture 25">
            <a:extLst>
              <a:ext uri="{FF2B5EF4-FFF2-40B4-BE49-F238E27FC236}">
                <a16:creationId xmlns:a16="http://schemas.microsoft.com/office/drawing/2014/main" id="{96FB705F-9395-3C64-B521-617D03C16CA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662334" y="10535425"/>
            <a:ext cx="1740453" cy="2088971"/>
          </a:xfrm>
          <a:prstGeom prst="rect">
            <a:avLst/>
          </a:prstGeom>
        </p:spPr>
      </p:pic>
      <p:pic>
        <p:nvPicPr>
          <p:cNvPr id="27" name="Picture 26">
            <a:extLst>
              <a:ext uri="{FF2B5EF4-FFF2-40B4-BE49-F238E27FC236}">
                <a16:creationId xmlns:a16="http://schemas.microsoft.com/office/drawing/2014/main" id="{90E4D1CE-5208-47C1-380C-7EA9BA67C6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91950" y="13208474"/>
            <a:ext cx="1561921" cy="2071705"/>
          </a:xfrm>
          <a:prstGeom prst="rect">
            <a:avLst/>
          </a:prstGeom>
        </p:spPr>
      </p:pic>
      <p:grpSp>
        <p:nvGrpSpPr>
          <p:cNvPr id="60" name="Group 59">
            <a:extLst>
              <a:ext uri="{FF2B5EF4-FFF2-40B4-BE49-F238E27FC236}">
                <a16:creationId xmlns:a16="http://schemas.microsoft.com/office/drawing/2014/main" id="{68329A80-496C-91B8-9D9F-16671EDF897B}"/>
              </a:ext>
            </a:extLst>
          </p:cNvPr>
          <p:cNvGrpSpPr/>
          <p:nvPr/>
        </p:nvGrpSpPr>
        <p:grpSpPr>
          <a:xfrm>
            <a:off x="10965554" y="19817901"/>
            <a:ext cx="2236511" cy="230474"/>
            <a:chOff x="2534231" y="2356824"/>
            <a:chExt cx="7123539" cy="632333"/>
          </a:xfrm>
        </p:grpSpPr>
        <p:grpSp>
          <p:nvGrpSpPr>
            <p:cNvPr id="61" name="Group 60">
              <a:extLst>
                <a:ext uri="{FF2B5EF4-FFF2-40B4-BE49-F238E27FC236}">
                  <a16:creationId xmlns:a16="http://schemas.microsoft.com/office/drawing/2014/main" id="{1D80C873-3D76-0AC2-3FF3-DEDF49EB8BA8}"/>
                </a:ext>
              </a:extLst>
            </p:cNvPr>
            <p:cNvGrpSpPr/>
            <p:nvPr/>
          </p:nvGrpSpPr>
          <p:grpSpPr>
            <a:xfrm>
              <a:off x="2534231" y="2356825"/>
              <a:ext cx="512177" cy="632332"/>
              <a:chOff x="1994399" y="2158871"/>
              <a:chExt cx="589804" cy="728170"/>
            </a:xfrm>
          </p:grpSpPr>
          <p:sp>
            <p:nvSpPr>
              <p:cNvPr id="81" name="Freeform 5">
                <a:extLst>
                  <a:ext uri="{FF2B5EF4-FFF2-40B4-BE49-F238E27FC236}">
                    <a16:creationId xmlns:a16="http://schemas.microsoft.com/office/drawing/2014/main" id="{E506EE5D-81B0-1382-23ED-2B335076D72C}"/>
                  </a:ext>
                </a:extLst>
              </p:cNvPr>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2" name="Rectangle 6">
                <a:extLst>
                  <a:ext uri="{FF2B5EF4-FFF2-40B4-BE49-F238E27FC236}">
                    <a16:creationId xmlns:a16="http://schemas.microsoft.com/office/drawing/2014/main" id="{6EE9751F-1B3D-266E-F21F-95ACEA609764}"/>
                  </a:ext>
                </a:extLst>
              </p:cNvPr>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3" name="Freeform 9">
                <a:extLst>
                  <a:ext uri="{FF2B5EF4-FFF2-40B4-BE49-F238E27FC236}">
                    <a16:creationId xmlns:a16="http://schemas.microsoft.com/office/drawing/2014/main" id="{960A00FC-3036-B72E-6FEA-24E2082E6649}"/>
                  </a:ext>
                </a:extLst>
              </p:cNvPr>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2" name="Group 61">
              <a:extLst>
                <a:ext uri="{FF2B5EF4-FFF2-40B4-BE49-F238E27FC236}">
                  <a16:creationId xmlns:a16="http://schemas.microsoft.com/office/drawing/2014/main" id="{4F34B06E-2A47-EC0F-DDE6-34F8FAD74AAA}"/>
                </a:ext>
              </a:extLst>
            </p:cNvPr>
            <p:cNvGrpSpPr/>
            <p:nvPr/>
          </p:nvGrpSpPr>
          <p:grpSpPr>
            <a:xfrm>
              <a:off x="3046406" y="2356825"/>
              <a:ext cx="880020" cy="632332"/>
              <a:chOff x="4530194" y="4285619"/>
              <a:chExt cx="382215" cy="532444"/>
            </a:xfrm>
          </p:grpSpPr>
          <p:sp>
            <p:nvSpPr>
              <p:cNvPr id="79" name="Rectangle 7">
                <a:extLst>
                  <a:ext uri="{FF2B5EF4-FFF2-40B4-BE49-F238E27FC236}">
                    <a16:creationId xmlns:a16="http://schemas.microsoft.com/office/drawing/2014/main" id="{B2181AB6-32BF-DF14-DB2F-04A13BB23613}"/>
                  </a:ext>
                </a:extLst>
              </p:cNvPr>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0" name="Rectangle 8">
                <a:extLst>
                  <a:ext uri="{FF2B5EF4-FFF2-40B4-BE49-F238E27FC236}">
                    <a16:creationId xmlns:a16="http://schemas.microsoft.com/office/drawing/2014/main" id="{77184727-295C-AE47-3D4F-55AA3F0F99D8}"/>
                  </a:ext>
                </a:extLst>
              </p:cNvPr>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3" name="Group 62">
              <a:extLst>
                <a:ext uri="{FF2B5EF4-FFF2-40B4-BE49-F238E27FC236}">
                  <a16:creationId xmlns:a16="http://schemas.microsoft.com/office/drawing/2014/main" id="{1AD8FA43-F615-051D-7B15-90DC46B67E41}"/>
                </a:ext>
              </a:extLst>
            </p:cNvPr>
            <p:cNvGrpSpPr/>
            <p:nvPr/>
          </p:nvGrpSpPr>
          <p:grpSpPr>
            <a:xfrm>
              <a:off x="3926425" y="2356825"/>
              <a:ext cx="1236183" cy="632332"/>
              <a:chOff x="4912409" y="4285619"/>
              <a:chExt cx="382215" cy="532444"/>
            </a:xfrm>
          </p:grpSpPr>
          <p:sp>
            <p:nvSpPr>
              <p:cNvPr id="77" name="Rectangle 10">
                <a:extLst>
                  <a:ext uri="{FF2B5EF4-FFF2-40B4-BE49-F238E27FC236}">
                    <a16:creationId xmlns:a16="http://schemas.microsoft.com/office/drawing/2014/main" id="{81C653E8-3607-7005-17D3-5B75BD80D5EE}"/>
                  </a:ext>
                </a:extLst>
              </p:cNvPr>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8" name="Rectangle 11">
                <a:extLst>
                  <a:ext uri="{FF2B5EF4-FFF2-40B4-BE49-F238E27FC236}">
                    <a16:creationId xmlns:a16="http://schemas.microsoft.com/office/drawing/2014/main" id="{5200ADDA-67CC-30A6-89ED-D9955413088E}"/>
                  </a:ext>
                </a:extLst>
              </p:cNvPr>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4" name="Group 63">
              <a:extLst>
                <a:ext uri="{FF2B5EF4-FFF2-40B4-BE49-F238E27FC236}">
                  <a16:creationId xmlns:a16="http://schemas.microsoft.com/office/drawing/2014/main" id="{A68C762B-E957-DAAC-693C-50D56C064327}"/>
                </a:ext>
              </a:extLst>
            </p:cNvPr>
            <p:cNvGrpSpPr/>
            <p:nvPr/>
          </p:nvGrpSpPr>
          <p:grpSpPr>
            <a:xfrm>
              <a:off x="5162610" y="2356825"/>
              <a:ext cx="1815878" cy="632332"/>
              <a:chOff x="5294624" y="4285619"/>
              <a:chExt cx="383237" cy="532444"/>
            </a:xfrm>
          </p:grpSpPr>
          <p:sp>
            <p:nvSpPr>
              <p:cNvPr id="75" name="Rectangle 12">
                <a:extLst>
                  <a:ext uri="{FF2B5EF4-FFF2-40B4-BE49-F238E27FC236}">
                    <a16:creationId xmlns:a16="http://schemas.microsoft.com/office/drawing/2014/main" id="{09F87ED4-B59E-3850-0EAC-F0ECED032B6C}"/>
                  </a:ext>
                </a:extLst>
              </p:cNvPr>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6" name="Rectangle 13">
                <a:extLst>
                  <a:ext uri="{FF2B5EF4-FFF2-40B4-BE49-F238E27FC236}">
                    <a16:creationId xmlns:a16="http://schemas.microsoft.com/office/drawing/2014/main" id="{0330F487-4733-4ABA-B6B9-52E31968204F}"/>
                  </a:ext>
                </a:extLst>
              </p:cNvPr>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5" name="Group 64">
              <a:extLst>
                <a:ext uri="{FF2B5EF4-FFF2-40B4-BE49-F238E27FC236}">
                  <a16:creationId xmlns:a16="http://schemas.microsoft.com/office/drawing/2014/main" id="{5A8A7BA8-50DC-ACF7-BAF6-2966CA27B437}"/>
                </a:ext>
              </a:extLst>
            </p:cNvPr>
            <p:cNvGrpSpPr/>
            <p:nvPr/>
          </p:nvGrpSpPr>
          <p:grpSpPr>
            <a:xfrm>
              <a:off x="6978489" y="2356824"/>
              <a:ext cx="1224631" cy="632331"/>
              <a:chOff x="5677860" y="4285626"/>
              <a:chExt cx="382217" cy="532444"/>
            </a:xfrm>
          </p:grpSpPr>
          <p:sp>
            <p:nvSpPr>
              <p:cNvPr id="73" name="Rectangle 14">
                <a:extLst>
                  <a:ext uri="{FF2B5EF4-FFF2-40B4-BE49-F238E27FC236}">
                    <a16:creationId xmlns:a16="http://schemas.microsoft.com/office/drawing/2014/main" id="{D374FACA-3F17-ED90-8B59-6ABA771BA09A}"/>
                  </a:ext>
                </a:extLst>
              </p:cNvPr>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4" name="Rectangle 15">
                <a:extLst>
                  <a:ext uri="{FF2B5EF4-FFF2-40B4-BE49-F238E27FC236}">
                    <a16:creationId xmlns:a16="http://schemas.microsoft.com/office/drawing/2014/main" id="{160BB926-CBDD-0D88-A961-FAF908FE208D}"/>
                  </a:ext>
                </a:extLst>
              </p:cNvPr>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6" name="Group 65">
              <a:extLst>
                <a:ext uri="{FF2B5EF4-FFF2-40B4-BE49-F238E27FC236}">
                  <a16:creationId xmlns:a16="http://schemas.microsoft.com/office/drawing/2014/main" id="{2428E40B-0A30-0D09-9DF2-58776B9D4410}"/>
                </a:ext>
              </a:extLst>
            </p:cNvPr>
            <p:cNvGrpSpPr/>
            <p:nvPr/>
          </p:nvGrpSpPr>
          <p:grpSpPr>
            <a:xfrm>
              <a:off x="8203110" y="2356825"/>
              <a:ext cx="880020" cy="632332"/>
              <a:chOff x="6060077" y="4285619"/>
              <a:chExt cx="382215" cy="532444"/>
            </a:xfrm>
          </p:grpSpPr>
          <p:sp>
            <p:nvSpPr>
              <p:cNvPr id="71" name="Rectangle 16">
                <a:extLst>
                  <a:ext uri="{FF2B5EF4-FFF2-40B4-BE49-F238E27FC236}">
                    <a16:creationId xmlns:a16="http://schemas.microsoft.com/office/drawing/2014/main" id="{8C145EBC-E0D4-CCEB-D628-D2E1E5074EA2}"/>
                  </a:ext>
                </a:extLst>
              </p:cNvPr>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2" name="Rectangle 17">
                <a:extLst>
                  <a:ext uri="{FF2B5EF4-FFF2-40B4-BE49-F238E27FC236}">
                    <a16:creationId xmlns:a16="http://schemas.microsoft.com/office/drawing/2014/main" id="{DB979101-144C-FBCD-821F-8322DA99D3F1}"/>
                  </a:ext>
                </a:extLst>
              </p:cNvPr>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7" name="Group 66">
              <a:extLst>
                <a:ext uri="{FF2B5EF4-FFF2-40B4-BE49-F238E27FC236}">
                  <a16:creationId xmlns:a16="http://schemas.microsoft.com/office/drawing/2014/main" id="{7509B34F-130E-BB6B-D310-5ECD47FAE255}"/>
                </a:ext>
              </a:extLst>
            </p:cNvPr>
            <p:cNvGrpSpPr/>
            <p:nvPr/>
          </p:nvGrpSpPr>
          <p:grpSpPr>
            <a:xfrm>
              <a:off x="9083130" y="2356825"/>
              <a:ext cx="574640" cy="632332"/>
              <a:chOff x="7739063" y="3990975"/>
              <a:chExt cx="414338" cy="827088"/>
            </a:xfrm>
          </p:grpSpPr>
          <p:sp>
            <p:nvSpPr>
              <p:cNvPr id="68" name="Freeform 18">
                <a:extLst>
                  <a:ext uri="{FF2B5EF4-FFF2-40B4-BE49-F238E27FC236}">
                    <a16:creationId xmlns:a16="http://schemas.microsoft.com/office/drawing/2014/main" id="{A34915C3-7422-5111-D154-4EE288F205E2}"/>
                  </a:ext>
                </a:extLst>
              </p:cNvPr>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69" name="Freeform 19">
                <a:extLst>
                  <a:ext uri="{FF2B5EF4-FFF2-40B4-BE49-F238E27FC236}">
                    <a16:creationId xmlns:a16="http://schemas.microsoft.com/office/drawing/2014/main" id="{B927C50A-AE40-7DAB-66B8-9C6732289F12}"/>
                  </a:ext>
                </a:extLst>
              </p:cNvPr>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0" name="Freeform 20">
                <a:extLst>
                  <a:ext uri="{FF2B5EF4-FFF2-40B4-BE49-F238E27FC236}">
                    <a16:creationId xmlns:a16="http://schemas.microsoft.com/office/drawing/2014/main" id="{4D8F83BF-473F-2988-B9D8-6A8887C19C78}"/>
                  </a:ext>
                </a:extLst>
              </p:cNvPr>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grpSp>
        <p:nvGrpSpPr>
          <p:cNvPr id="84" name="Group 83">
            <a:extLst>
              <a:ext uri="{FF2B5EF4-FFF2-40B4-BE49-F238E27FC236}">
                <a16:creationId xmlns:a16="http://schemas.microsoft.com/office/drawing/2014/main" id="{D0D51322-6973-2584-FB26-799DCCA83B6E}"/>
              </a:ext>
            </a:extLst>
          </p:cNvPr>
          <p:cNvGrpSpPr/>
          <p:nvPr/>
        </p:nvGrpSpPr>
        <p:grpSpPr>
          <a:xfrm>
            <a:off x="11296641" y="2762497"/>
            <a:ext cx="2236511" cy="230474"/>
            <a:chOff x="2534231" y="2356824"/>
            <a:chExt cx="7123539" cy="632333"/>
          </a:xfrm>
        </p:grpSpPr>
        <p:grpSp>
          <p:nvGrpSpPr>
            <p:cNvPr id="85" name="Group 84">
              <a:extLst>
                <a:ext uri="{FF2B5EF4-FFF2-40B4-BE49-F238E27FC236}">
                  <a16:creationId xmlns:a16="http://schemas.microsoft.com/office/drawing/2014/main" id="{9C8FF5DC-DF3D-6323-4CF7-C9EA901BA888}"/>
                </a:ext>
              </a:extLst>
            </p:cNvPr>
            <p:cNvGrpSpPr/>
            <p:nvPr/>
          </p:nvGrpSpPr>
          <p:grpSpPr>
            <a:xfrm>
              <a:off x="2534231" y="2356825"/>
              <a:ext cx="512177" cy="632332"/>
              <a:chOff x="1994399" y="2158871"/>
              <a:chExt cx="589804" cy="728170"/>
            </a:xfrm>
          </p:grpSpPr>
          <p:sp>
            <p:nvSpPr>
              <p:cNvPr id="105" name="Freeform 5">
                <a:extLst>
                  <a:ext uri="{FF2B5EF4-FFF2-40B4-BE49-F238E27FC236}">
                    <a16:creationId xmlns:a16="http://schemas.microsoft.com/office/drawing/2014/main" id="{2EE5CB0F-D47E-7650-29F5-E98FB3DB577D}"/>
                  </a:ext>
                </a:extLst>
              </p:cNvPr>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6" name="Rectangle 6">
                <a:extLst>
                  <a:ext uri="{FF2B5EF4-FFF2-40B4-BE49-F238E27FC236}">
                    <a16:creationId xmlns:a16="http://schemas.microsoft.com/office/drawing/2014/main" id="{890E3F1F-F6C6-0BF0-98DA-A526C5A048E5}"/>
                  </a:ext>
                </a:extLst>
              </p:cNvPr>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7" name="Freeform 9">
                <a:extLst>
                  <a:ext uri="{FF2B5EF4-FFF2-40B4-BE49-F238E27FC236}">
                    <a16:creationId xmlns:a16="http://schemas.microsoft.com/office/drawing/2014/main" id="{4A783F5F-6E33-1B41-C2C7-53940C2E043F}"/>
                  </a:ext>
                </a:extLst>
              </p:cNvPr>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6" name="Group 85">
              <a:extLst>
                <a:ext uri="{FF2B5EF4-FFF2-40B4-BE49-F238E27FC236}">
                  <a16:creationId xmlns:a16="http://schemas.microsoft.com/office/drawing/2014/main" id="{24A5BE34-8D2A-075E-C158-D3EF99E3F41E}"/>
                </a:ext>
              </a:extLst>
            </p:cNvPr>
            <p:cNvGrpSpPr/>
            <p:nvPr/>
          </p:nvGrpSpPr>
          <p:grpSpPr>
            <a:xfrm>
              <a:off x="3046406" y="2356825"/>
              <a:ext cx="880020" cy="632332"/>
              <a:chOff x="4530194" y="4285619"/>
              <a:chExt cx="382215" cy="532444"/>
            </a:xfrm>
          </p:grpSpPr>
          <p:sp>
            <p:nvSpPr>
              <p:cNvPr id="103" name="Rectangle 7">
                <a:extLst>
                  <a:ext uri="{FF2B5EF4-FFF2-40B4-BE49-F238E27FC236}">
                    <a16:creationId xmlns:a16="http://schemas.microsoft.com/office/drawing/2014/main" id="{ECAE7C65-6FE4-87F3-F194-A430D9C1817F}"/>
                  </a:ext>
                </a:extLst>
              </p:cNvPr>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4" name="Rectangle 8">
                <a:extLst>
                  <a:ext uri="{FF2B5EF4-FFF2-40B4-BE49-F238E27FC236}">
                    <a16:creationId xmlns:a16="http://schemas.microsoft.com/office/drawing/2014/main" id="{51F4E197-6606-AE6A-51CF-6ECAFFA7F05C}"/>
                  </a:ext>
                </a:extLst>
              </p:cNvPr>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7" name="Group 86">
              <a:extLst>
                <a:ext uri="{FF2B5EF4-FFF2-40B4-BE49-F238E27FC236}">
                  <a16:creationId xmlns:a16="http://schemas.microsoft.com/office/drawing/2014/main" id="{11C6561C-A97F-AF7D-22EB-146609A96C3D}"/>
                </a:ext>
              </a:extLst>
            </p:cNvPr>
            <p:cNvGrpSpPr/>
            <p:nvPr/>
          </p:nvGrpSpPr>
          <p:grpSpPr>
            <a:xfrm>
              <a:off x="3926425" y="2356825"/>
              <a:ext cx="1236183" cy="632332"/>
              <a:chOff x="4912409" y="4285619"/>
              <a:chExt cx="382215" cy="532444"/>
            </a:xfrm>
          </p:grpSpPr>
          <p:sp>
            <p:nvSpPr>
              <p:cNvPr id="101" name="Rectangle 10">
                <a:extLst>
                  <a:ext uri="{FF2B5EF4-FFF2-40B4-BE49-F238E27FC236}">
                    <a16:creationId xmlns:a16="http://schemas.microsoft.com/office/drawing/2014/main" id="{1554A354-C29A-2605-7656-B9A8CD248BBF}"/>
                  </a:ext>
                </a:extLst>
              </p:cNvPr>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2" name="Rectangle 11">
                <a:extLst>
                  <a:ext uri="{FF2B5EF4-FFF2-40B4-BE49-F238E27FC236}">
                    <a16:creationId xmlns:a16="http://schemas.microsoft.com/office/drawing/2014/main" id="{189F85F6-945C-E246-66AD-412D61D0F86C}"/>
                  </a:ext>
                </a:extLst>
              </p:cNvPr>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8" name="Group 87">
              <a:extLst>
                <a:ext uri="{FF2B5EF4-FFF2-40B4-BE49-F238E27FC236}">
                  <a16:creationId xmlns:a16="http://schemas.microsoft.com/office/drawing/2014/main" id="{CDBD7B54-478F-6FE4-2849-90A9E9460ED9}"/>
                </a:ext>
              </a:extLst>
            </p:cNvPr>
            <p:cNvGrpSpPr/>
            <p:nvPr/>
          </p:nvGrpSpPr>
          <p:grpSpPr>
            <a:xfrm>
              <a:off x="5162610" y="2356825"/>
              <a:ext cx="1815878" cy="632332"/>
              <a:chOff x="5294624" y="4285619"/>
              <a:chExt cx="383237" cy="532444"/>
            </a:xfrm>
          </p:grpSpPr>
          <p:sp>
            <p:nvSpPr>
              <p:cNvPr id="99" name="Rectangle 12">
                <a:extLst>
                  <a:ext uri="{FF2B5EF4-FFF2-40B4-BE49-F238E27FC236}">
                    <a16:creationId xmlns:a16="http://schemas.microsoft.com/office/drawing/2014/main" id="{85EF3E0B-503D-815F-FF1C-98D5CEF65056}"/>
                  </a:ext>
                </a:extLst>
              </p:cNvPr>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0" name="Rectangle 13">
                <a:extLst>
                  <a:ext uri="{FF2B5EF4-FFF2-40B4-BE49-F238E27FC236}">
                    <a16:creationId xmlns:a16="http://schemas.microsoft.com/office/drawing/2014/main" id="{E4EC52DC-65A7-D142-C031-FA264E591FAE}"/>
                  </a:ext>
                </a:extLst>
              </p:cNvPr>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9" name="Group 88">
              <a:extLst>
                <a:ext uri="{FF2B5EF4-FFF2-40B4-BE49-F238E27FC236}">
                  <a16:creationId xmlns:a16="http://schemas.microsoft.com/office/drawing/2014/main" id="{D5C42FD9-BF5C-61AA-174A-98B10AF90E4F}"/>
                </a:ext>
              </a:extLst>
            </p:cNvPr>
            <p:cNvGrpSpPr/>
            <p:nvPr/>
          </p:nvGrpSpPr>
          <p:grpSpPr>
            <a:xfrm>
              <a:off x="6978489" y="2356824"/>
              <a:ext cx="1224631" cy="632331"/>
              <a:chOff x="5677860" y="4285626"/>
              <a:chExt cx="382217" cy="532444"/>
            </a:xfrm>
          </p:grpSpPr>
          <p:sp>
            <p:nvSpPr>
              <p:cNvPr id="97" name="Rectangle 14">
                <a:extLst>
                  <a:ext uri="{FF2B5EF4-FFF2-40B4-BE49-F238E27FC236}">
                    <a16:creationId xmlns:a16="http://schemas.microsoft.com/office/drawing/2014/main" id="{E051F029-6FC8-D8B0-7289-B6270B2C79CC}"/>
                  </a:ext>
                </a:extLst>
              </p:cNvPr>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8" name="Rectangle 15">
                <a:extLst>
                  <a:ext uri="{FF2B5EF4-FFF2-40B4-BE49-F238E27FC236}">
                    <a16:creationId xmlns:a16="http://schemas.microsoft.com/office/drawing/2014/main" id="{D3D61CF0-6CF7-A0D2-874D-7B3D3C3F1BB0}"/>
                  </a:ext>
                </a:extLst>
              </p:cNvPr>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0" name="Group 89">
              <a:extLst>
                <a:ext uri="{FF2B5EF4-FFF2-40B4-BE49-F238E27FC236}">
                  <a16:creationId xmlns:a16="http://schemas.microsoft.com/office/drawing/2014/main" id="{130F0A1F-F69A-7537-0D8F-B6D85C0BD7B9}"/>
                </a:ext>
              </a:extLst>
            </p:cNvPr>
            <p:cNvGrpSpPr/>
            <p:nvPr/>
          </p:nvGrpSpPr>
          <p:grpSpPr>
            <a:xfrm>
              <a:off x="8203110" y="2356825"/>
              <a:ext cx="880020" cy="632332"/>
              <a:chOff x="6060077" y="4285619"/>
              <a:chExt cx="382215" cy="532444"/>
            </a:xfrm>
          </p:grpSpPr>
          <p:sp>
            <p:nvSpPr>
              <p:cNvPr id="95" name="Rectangle 16">
                <a:extLst>
                  <a:ext uri="{FF2B5EF4-FFF2-40B4-BE49-F238E27FC236}">
                    <a16:creationId xmlns:a16="http://schemas.microsoft.com/office/drawing/2014/main" id="{3F225346-5FAA-210B-7DA0-2191F080566B}"/>
                  </a:ext>
                </a:extLst>
              </p:cNvPr>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6" name="Rectangle 17">
                <a:extLst>
                  <a:ext uri="{FF2B5EF4-FFF2-40B4-BE49-F238E27FC236}">
                    <a16:creationId xmlns:a16="http://schemas.microsoft.com/office/drawing/2014/main" id="{B499AE4A-B473-0F09-0069-40061093631A}"/>
                  </a:ext>
                </a:extLst>
              </p:cNvPr>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1" name="Group 90">
              <a:extLst>
                <a:ext uri="{FF2B5EF4-FFF2-40B4-BE49-F238E27FC236}">
                  <a16:creationId xmlns:a16="http://schemas.microsoft.com/office/drawing/2014/main" id="{199C40C1-8CF8-5263-A8E9-4A625C6E852C}"/>
                </a:ext>
              </a:extLst>
            </p:cNvPr>
            <p:cNvGrpSpPr/>
            <p:nvPr/>
          </p:nvGrpSpPr>
          <p:grpSpPr>
            <a:xfrm>
              <a:off x="9083130" y="2356825"/>
              <a:ext cx="574640" cy="632332"/>
              <a:chOff x="7739063" y="3990975"/>
              <a:chExt cx="414338" cy="827088"/>
            </a:xfrm>
          </p:grpSpPr>
          <p:sp>
            <p:nvSpPr>
              <p:cNvPr id="92" name="Freeform 18">
                <a:extLst>
                  <a:ext uri="{FF2B5EF4-FFF2-40B4-BE49-F238E27FC236}">
                    <a16:creationId xmlns:a16="http://schemas.microsoft.com/office/drawing/2014/main" id="{F31FC4A9-D995-A700-AA57-AD57546E998E}"/>
                  </a:ext>
                </a:extLst>
              </p:cNvPr>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3" name="Freeform 19">
                <a:extLst>
                  <a:ext uri="{FF2B5EF4-FFF2-40B4-BE49-F238E27FC236}">
                    <a16:creationId xmlns:a16="http://schemas.microsoft.com/office/drawing/2014/main" id="{3ED3308D-BA51-845E-ADC2-F7D0B0E7B8F4}"/>
                  </a:ext>
                </a:extLst>
              </p:cNvPr>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4" name="Freeform 20">
                <a:extLst>
                  <a:ext uri="{FF2B5EF4-FFF2-40B4-BE49-F238E27FC236}">
                    <a16:creationId xmlns:a16="http://schemas.microsoft.com/office/drawing/2014/main" id="{AF2C903E-086A-9F87-7DBF-A2CB51F98D6A}"/>
                  </a:ext>
                </a:extLst>
              </p:cNvPr>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pic>
        <p:nvPicPr>
          <p:cNvPr id="5124" name="Picture 4" descr="RARL @2019">
            <a:extLst>
              <a:ext uri="{FF2B5EF4-FFF2-40B4-BE49-F238E27FC236}">
                <a16:creationId xmlns:a16="http://schemas.microsoft.com/office/drawing/2014/main" id="{D1AB3415-87C2-B0A2-A546-1896BE2DC9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5910" y="13162433"/>
            <a:ext cx="4398639" cy="285693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mexport1560381461147">
            <a:extLst>
              <a:ext uri="{FF2B5EF4-FFF2-40B4-BE49-F238E27FC236}">
                <a16:creationId xmlns:a16="http://schemas.microsoft.com/office/drawing/2014/main" id="{D11A9095-2E69-63E5-701D-FE97CD62DE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84752" y="10640213"/>
            <a:ext cx="4018074" cy="24066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echatIMG6326">
            <a:extLst>
              <a:ext uri="{FF2B5EF4-FFF2-40B4-BE49-F238E27FC236}">
                <a16:creationId xmlns:a16="http://schemas.microsoft.com/office/drawing/2014/main" id="{C29AC13E-226D-2F46-B620-6B020B1D0AF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5493" y="7640506"/>
            <a:ext cx="4154322" cy="285693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WechatIMG6327">
            <a:extLst>
              <a:ext uri="{FF2B5EF4-FFF2-40B4-BE49-F238E27FC236}">
                <a16:creationId xmlns:a16="http://schemas.microsoft.com/office/drawing/2014/main" id="{5EB6D410-83A1-6431-2972-89C594DAA35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9514" y="7577050"/>
            <a:ext cx="3494131" cy="465884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av - dav">
            <a:extLst>
              <a:ext uri="{FF2B5EF4-FFF2-40B4-BE49-F238E27FC236}">
                <a16:creationId xmlns:a16="http://schemas.microsoft.com/office/drawing/2014/main" id="{B89F5650-AF21-6BEB-B210-EDC8D1D8218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24808" y="12497136"/>
            <a:ext cx="3661190" cy="488172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mmexport1563424727688">
            <a:extLst>
              <a:ext uri="{FF2B5EF4-FFF2-40B4-BE49-F238E27FC236}">
                <a16:creationId xmlns:a16="http://schemas.microsoft.com/office/drawing/2014/main" id="{36EFD144-1BF6-84EF-7481-37C20A73BE0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78845" y="16275954"/>
            <a:ext cx="3686664" cy="276499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WechatIMG470 ICAACE Moshayedi - WechatIMG470 ICAACE Moshayedi">
            <a:extLst>
              <a:ext uri="{FF2B5EF4-FFF2-40B4-BE49-F238E27FC236}">
                <a16:creationId xmlns:a16="http://schemas.microsoft.com/office/drawing/2014/main" id="{CE67957E-3693-31FE-9919-720BC031821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546959" y="17750959"/>
            <a:ext cx="3686664" cy="308930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4 ICBIS 2024 - 4 ICBIS 2024">
            <a:extLst>
              <a:ext uri="{FF2B5EF4-FFF2-40B4-BE49-F238E27FC236}">
                <a16:creationId xmlns:a16="http://schemas.microsoft.com/office/drawing/2014/main" id="{B46B4206-2EC1-E2B2-67A0-896EB99D714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85812" y="19472291"/>
            <a:ext cx="3810793" cy="253894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2023 HNU July china(6) Dr AJM Ata Jahangir Moshayedi - 2023 HNU July china(6) Dr AJM Ata Jahangir Moshayedi">
            <a:extLst>
              <a:ext uri="{FF2B5EF4-FFF2-40B4-BE49-F238E27FC236}">
                <a16:creationId xmlns:a16="http://schemas.microsoft.com/office/drawing/2014/main" id="{E694BDC4-925D-B918-DCA1-CF674045042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02826" y="21381689"/>
            <a:ext cx="4309405" cy="2853298"/>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2023 xiamen china december (6) Dr AJM Ata Jahangir Moshayedi - 2023 xiamen china december (6) Dr AJM Ata Jahangir Moshayedi">
            <a:extLst>
              <a:ext uri="{FF2B5EF4-FFF2-40B4-BE49-F238E27FC236}">
                <a16:creationId xmlns:a16="http://schemas.microsoft.com/office/drawing/2014/main" id="{69862D4B-C56D-4D94-2652-89B66D06558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56569" y="22283034"/>
            <a:ext cx="4509622" cy="3007883"/>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CAIB 2023 April 28 30 xiamen china (4) Dr AJM Ata Jahangir Moshayedi - ACAIB 2023 April 28 30 xiamen china (4) Dr AJM Ata Jahangir Moshayedi">
            <a:extLst>
              <a:ext uri="{FF2B5EF4-FFF2-40B4-BE49-F238E27FC236}">
                <a16:creationId xmlns:a16="http://schemas.microsoft.com/office/drawing/2014/main" id="{8BC60BCD-06A3-A343-A708-6D10F7B88E3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60341" y="24703132"/>
            <a:ext cx="4785048" cy="3588786"/>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2021 AEIC Qingdaw china Dr AJM Ata Jahangir Moshayedi - 2021 AEIC Qingdaw china Dr AJM Ata Jahangir Moshayedi">
            <a:extLst>
              <a:ext uri="{FF2B5EF4-FFF2-40B4-BE49-F238E27FC236}">
                <a16:creationId xmlns:a16="http://schemas.microsoft.com/office/drawing/2014/main" id="{E01FB986-EEE7-7D29-CDA1-C2E1E03AF51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632752" y="25799164"/>
            <a:ext cx="3579984" cy="268498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40">
            <a:extLst>
              <a:ext uri="{FF2B5EF4-FFF2-40B4-BE49-F238E27FC236}">
                <a16:creationId xmlns:a16="http://schemas.microsoft.com/office/drawing/2014/main" id="{B1FB4C57-D8D0-AFB1-A427-D2902799B849}"/>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t="12133" b="17686"/>
          <a:stretch/>
        </p:blipFill>
        <p:spPr>
          <a:xfrm>
            <a:off x="4460161" y="3574218"/>
            <a:ext cx="2400360" cy="942718"/>
          </a:xfrm>
          <a:prstGeom prst="rect">
            <a:avLst/>
          </a:prstGeom>
          <a:effectLst>
            <a:outerShdw blurRad="50800" dist="50800" dir="5400000" algn="ctr" rotWithShape="0">
              <a:srgbClr val="000000">
                <a:alpha val="0"/>
              </a:srgbClr>
            </a:outerShdw>
          </a:effectLst>
        </p:spPr>
      </p:pic>
      <p:sp>
        <p:nvSpPr>
          <p:cNvPr id="143" name="TextBox 142">
            <a:extLst>
              <a:ext uri="{FF2B5EF4-FFF2-40B4-BE49-F238E27FC236}">
                <a16:creationId xmlns:a16="http://schemas.microsoft.com/office/drawing/2014/main" id="{C1CAFBFE-A60A-AF78-FDFB-122DCD48773A}"/>
              </a:ext>
            </a:extLst>
          </p:cNvPr>
          <p:cNvSpPr txBox="1"/>
          <p:nvPr/>
        </p:nvSpPr>
        <p:spPr>
          <a:xfrm>
            <a:off x="1938298" y="51642"/>
            <a:ext cx="9027256" cy="1538883"/>
          </a:xfrm>
          <a:prstGeom prst="rect">
            <a:avLst/>
          </a:prstGeom>
          <a:noFill/>
        </p:spPr>
        <p:txBody>
          <a:bodyPr wrap="square">
            <a:spAutoFit/>
          </a:bodyPr>
          <a:lstStyle/>
          <a:p>
            <a:pPr algn="ctr"/>
            <a:r>
              <a:rPr lang="en-US" altLang="en-AS" sz="5400" dirty="0">
                <a:latin typeface="Impact" panose="020B0806030902050204" pitchFamily="34" charset="0"/>
              </a:rPr>
              <a:t> </a:t>
            </a:r>
            <a:r>
              <a:rPr lang="en-GB" sz="4000" dirty="0">
                <a:latin typeface="Impact" panose="020B0806030902050204" pitchFamily="34" charset="0"/>
              </a:rPr>
              <a:t>Robotics And Research Automaton Lab  (</a:t>
            </a:r>
            <a:r>
              <a:rPr lang="en-US" altLang="en-AS" sz="4000" dirty="0">
                <a:latin typeface="Impact" panose="020B0806030902050204" pitchFamily="34" charset="0"/>
              </a:rPr>
              <a:t>RARL]</a:t>
            </a:r>
          </a:p>
        </p:txBody>
      </p:sp>
    </p:spTree>
    <p:extLst>
      <p:ext uri="{BB962C8B-B14F-4D97-AF65-F5344CB8AC3E}">
        <p14:creationId xmlns:p14="http://schemas.microsoft.com/office/powerpoint/2010/main" val="23531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ircle(in)">
                                      <p:cBhvr>
                                        <p:cTn id="7" dur="20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circle(in)">
                                      <p:cBhvr>
                                        <p:cTn id="12"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1654</Words>
  <Application>Microsoft Office PowerPoint</Application>
  <PresentationFormat>Custom</PresentationFormat>
  <Paragraphs>81</Paragraphs>
  <Slides>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Arial</vt:lpstr>
      <vt:lpstr>Calibri</vt:lpstr>
      <vt:lpstr>Calibri Light</vt:lpstr>
      <vt:lpstr>Impact</vt:lpstr>
      <vt:lpstr>Open Sans</vt:lpstr>
      <vt:lpstr>Poppins</vt:lpstr>
      <vt:lpstr>Times</vt:lpstr>
      <vt:lpstr>Times New Roman</vt:lpstr>
      <vt:lpstr>Office 主题</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Dr Ata Jahangir Moshayedi</cp:lastModifiedBy>
  <cp:revision>22</cp:revision>
  <dcterms:created xsi:type="dcterms:W3CDTF">2017-09-27T09:57:00Z</dcterms:created>
  <dcterms:modified xsi:type="dcterms:W3CDTF">2024-08-02T03:56:02Z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2052-10.1.0.6235</vt:lpwstr>
  </property>
  <property fmtid="{D5CDD505-2E9C-101B-9397-08002B2CF9AE}" pid="3" name="MSIP_Label_defa4170-0d19-0005-0004-bc88714345d2_Enabled">
    <vt:lpwstr>true</vt:lpwstr>
  </property>
  <property fmtid="{D5CDD505-2E9C-101B-9397-08002B2CF9AE}" pid="4" name="MSIP_Label_defa4170-0d19-0005-0004-bc88714345d2_SetDate">
    <vt:lpwstr>2024-08-02T00:57:40Z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d93996ad-8164-4d5e-a313-d306eb0094f3</vt:lpwstr>
  </property>
  <property fmtid="{D5CDD505-2E9C-101B-9397-08002B2CF9AE}" pid="8" name="MSIP_Label_defa4170-0d19-0005-0004-bc88714345d2_ActionId">
    <vt:lpwstr>3b6e642a-d0c6-4e9a-b561-1beda3413430</vt:lpwstr>
  </property>
  <property fmtid="{D5CDD505-2E9C-101B-9397-08002B2CF9AE}" pid="9" name="MSIP_Label_defa4170-0d19-0005-0004-bc88714345d2_ContentBits">
    <vt:lpwstr>0</vt:lpwstr>
  </property>
</Properties>
</file>